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77" r:id="rId2"/>
    <p:sldId id="419" r:id="rId3"/>
    <p:sldId id="420" r:id="rId4"/>
    <p:sldId id="421" r:id="rId5"/>
    <p:sldId id="406" r:id="rId6"/>
    <p:sldId id="404" r:id="rId7"/>
    <p:sldId id="417" r:id="rId8"/>
    <p:sldId id="418" r:id="rId9"/>
    <p:sldId id="353" r:id="rId10"/>
    <p:sldId id="423" r:id="rId11"/>
    <p:sldId id="352" r:id="rId12"/>
    <p:sldId id="362" r:id="rId13"/>
    <p:sldId id="365" r:id="rId14"/>
    <p:sldId id="392" r:id="rId15"/>
    <p:sldId id="364" r:id="rId16"/>
    <p:sldId id="424" r:id="rId17"/>
    <p:sldId id="366" r:id="rId18"/>
    <p:sldId id="386" r:id="rId19"/>
    <p:sldId id="367" r:id="rId20"/>
    <p:sldId id="368" r:id="rId21"/>
    <p:sldId id="377" r:id="rId22"/>
    <p:sldId id="422" r:id="rId23"/>
    <p:sldId id="401" r:id="rId24"/>
    <p:sldId id="407" r:id="rId25"/>
    <p:sldId id="395" r:id="rId26"/>
    <p:sldId id="370" r:id="rId27"/>
    <p:sldId id="394" r:id="rId28"/>
    <p:sldId id="393" r:id="rId29"/>
    <p:sldId id="405" r:id="rId30"/>
    <p:sldId id="396" r:id="rId31"/>
    <p:sldId id="436" r:id="rId32"/>
    <p:sldId id="435" r:id="rId33"/>
    <p:sldId id="434" r:id="rId34"/>
    <p:sldId id="425" r:id="rId35"/>
    <p:sldId id="426" r:id="rId36"/>
    <p:sldId id="427" r:id="rId37"/>
    <p:sldId id="428" r:id="rId38"/>
    <p:sldId id="429" r:id="rId39"/>
    <p:sldId id="430" r:id="rId40"/>
    <p:sldId id="431" r:id="rId41"/>
    <p:sldId id="432" r:id="rId42"/>
    <p:sldId id="43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us Munaf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00CC"/>
    <a:srgbClr val="3D5C00"/>
    <a:srgbClr val="669900"/>
    <a:srgbClr val="339933"/>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8229" autoAdjust="0"/>
  </p:normalViewPr>
  <p:slideViewPr>
    <p:cSldViewPr snapToGrid="0" showGuides="1">
      <p:cViewPr varScale="1">
        <p:scale>
          <a:sx n="88" d="100"/>
          <a:sy n="88" d="100"/>
        </p:scale>
        <p:origin x="-384" y="-104"/>
      </p:cViewPr>
      <p:guideLst>
        <p:guide orient="horz" pos="4045"/>
        <p:guide pos="2878"/>
      </p:guideLst>
    </p:cSldViewPr>
  </p:slideViewPr>
  <p:outlineViewPr>
    <p:cViewPr>
      <p:scale>
        <a:sx n="33" d="100"/>
        <a:sy n="33" d="100"/>
      </p:scale>
      <p:origin x="0" y="799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0" d="100"/>
          <a:sy n="80" d="100"/>
        </p:scale>
        <p:origin x="-1974" y="-66"/>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 Id="rId2" Type="http://schemas.openxmlformats.org/officeDocument/2006/relationships/image" Target="../media/image6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521F2-3C7E-4126-8606-7A8EDCCB090B}" type="datetimeFigureOut">
              <a:rPr lang="en-GB" smtClean="0"/>
              <a:pPr/>
              <a:t>02/04/18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FA16E-FE87-42EA-BFF9-1B07408A5496}" type="slidenum">
              <a:rPr lang="en-GB" smtClean="0"/>
              <a:pPr/>
              <a:t>‹#›</a:t>
            </a:fld>
            <a:endParaRPr lang="en-GB"/>
          </a:p>
        </p:txBody>
      </p:sp>
    </p:spTree>
    <p:extLst>
      <p:ext uri="{BB962C8B-B14F-4D97-AF65-F5344CB8AC3E}">
        <p14:creationId xmlns:p14="http://schemas.microsoft.com/office/powerpoint/2010/main" val="404177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1</a:t>
            </a:fld>
            <a:endParaRPr lang="en-GB"/>
          </a:p>
        </p:txBody>
      </p:sp>
    </p:spTree>
    <p:extLst>
      <p:ext uri="{BB962C8B-B14F-4D97-AF65-F5344CB8AC3E}">
        <p14:creationId xmlns:p14="http://schemas.microsoft.com/office/powerpoint/2010/main" val="344527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15</a:t>
            </a:fld>
            <a:endParaRPr lang="en-GB"/>
          </a:p>
        </p:txBody>
      </p:sp>
    </p:spTree>
    <p:extLst>
      <p:ext uri="{BB962C8B-B14F-4D97-AF65-F5344CB8AC3E}">
        <p14:creationId xmlns:p14="http://schemas.microsoft.com/office/powerpoint/2010/main" val="44716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17</a:t>
            </a:fld>
            <a:endParaRPr lang="en-GB"/>
          </a:p>
        </p:txBody>
      </p:sp>
    </p:spTree>
    <p:extLst>
      <p:ext uri="{BB962C8B-B14F-4D97-AF65-F5344CB8AC3E}">
        <p14:creationId xmlns:p14="http://schemas.microsoft.com/office/powerpoint/2010/main" val="1485876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18</a:t>
            </a:fld>
            <a:endParaRPr lang="en-GB"/>
          </a:p>
        </p:txBody>
      </p:sp>
    </p:spTree>
    <p:extLst>
      <p:ext uri="{BB962C8B-B14F-4D97-AF65-F5344CB8AC3E}">
        <p14:creationId xmlns:p14="http://schemas.microsoft.com/office/powerpoint/2010/main" val="330354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19</a:t>
            </a:fld>
            <a:endParaRPr lang="en-GB"/>
          </a:p>
        </p:txBody>
      </p:sp>
    </p:spTree>
    <p:extLst>
      <p:ext uri="{BB962C8B-B14F-4D97-AF65-F5344CB8AC3E}">
        <p14:creationId xmlns:p14="http://schemas.microsoft.com/office/powerpoint/2010/main" val="308571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21</a:t>
            </a:fld>
            <a:endParaRPr lang="en-GB"/>
          </a:p>
        </p:txBody>
      </p:sp>
    </p:spTree>
    <p:extLst>
      <p:ext uri="{BB962C8B-B14F-4D97-AF65-F5344CB8AC3E}">
        <p14:creationId xmlns:p14="http://schemas.microsoft.com/office/powerpoint/2010/main" val="163980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23</a:t>
            </a:fld>
            <a:endParaRPr lang="en-GB"/>
          </a:p>
        </p:txBody>
      </p:sp>
    </p:spTree>
    <p:extLst>
      <p:ext uri="{BB962C8B-B14F-4D97-AF65-F5344CB8AC3E}">
        <p14:creationId xmlns:p14="http://schemas.microsoft.com/office/powerpoint/2010/main" val="76550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D9EF966-7F46-4E12-9DBE-AF49185B2394}" type="slidenum">
              <a:rPr lang="en-GB" smtClean="0"/>
              <a:pPr/>
              <a:t>30</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31</a:t>
            </a:fld>
            <a:endParaRPr lang="en-GB"/>
          </a:p>
        </p:txBody>
      </p:sp>
    </p:spTree>
    <p:extLst>
      <p:ext uri="{BB962C8B-B14F-4D97-AF65-F5344CB8AC3E}">
        <p14:creationId xmlns:p14="http://schemas.microsoft.com/office/powerpoint/2010/main" val="994552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36</a:t>
            </a:fld>
            <a:endParaRPr lang="en-GB"/>
          </a:p>
        </p:txBody>
      </p:sp>
    </p:spTree>
    <p:extLst>
      <p:ext uri="{BB962C8B-B14F-4D97-AF65-F5344CB8AC3E}">
        <p14:creationId xmlns:p14="http://schemas.microsoft.com/office/powerpoint/2010/main" val="3977265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4184EA-52D1-489E-ADEB-39264B3EBECF}" type="slidenum">
              <a:rPr lang="en-US" smtClean="0"/>
              <a:pPr eaLnBrk="1" hangingPunct="1"/>
              <a:t>37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2</a:t>
            </a:fld>
            <a:endParaRPr lang="en-GB"/>
          </a:p>
        </p:txBody>
      </p:sp>
    </p:spTree>
    <p:extLst>
      <p:ext uri="{BB962C8B-B14F-4D97-AF65-F5344CB8AC3E}">
        <p14:creationId xmlns:p14="http://schemas.microsoft.com/office/powerpoint/2010/main" val="373550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4184EA-52D1-489E-ADEB-39264B3EBECF}" type="slidenum">
              <a:rPr lang="en-US" smtClean="0"/>
              <a:pPr eaLnBrk="1" hangingPunct="1"/>
              <a:t>38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6</a:t>
            </a:fld>
            <a:endParaRPr lang="en-GB"/>
          </a:p>
        </p:txBody>
      </p:sp>
    </p:spTree>
    <p:extLst>
      <p:ext uri="{BB962C8B-B14F-4D97-AF65-F5344CB8AC3E}">
        <p14:creationId xmlns:p14="http://schemas.microsoft.com/office/powerpoint/2010/main" val="271625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7</a:t>
            </a:fld>
            <a:endParaRPr lang="en-GB"/>
          </a:p>
        </p:txBody>
      </p:sp>
    </p:spTree>
    <p:extLst>
      <p:ext uri="{BB962C8B-B14F-4D97-AF65-F5344CB8AC3E}">
        <p14:creationId xmlns:p14="http://schemas.microsoft.com/office/powerpoint/2010/main" val="18668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8</a:t>
            </a:fld>
            <a:endParaRPr lang="en-GB"/>
          </a:p>
        </p:txBody>
      </p:sp>
    </p:spTree>
    <p:extLst>
      <p:ext uri="{BB962C8B-B14F-4D97-AF65-F5344CB8AC3E}">
        <p14:creationId xmlns:p14="http://schemas.microsoft.com/office/powerpoint/2010/main" val="279382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9</a:t>
            </a:fld>
            <a:endParaRPr lang="en-GB"/>
          </a:p>
        </p:txBody>
      </p:sp>
    </p:spTree>
    <p:extLst>
      <p:ext uri="{BB962C8B-B14F-4D97-AF65-F5344CB8AC3E}">
        <p14:creationId xmlns:p14="http://schemas.microsoft.com/office/powerpoint/2010/main" val="77202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10</a:t>
            </a:fld>
            <a:endParaRPr lang="en-GB"/>
          </a:p>
        </p:txBody>
      </p:sp>
    </p:spTree>
    <p:extLst>
      <p:ext uri="{BB962C8B-B14F-4D97-AF65-F5344CB8AC3E}">
        <p14:creationId xmlns:p14="http://schemas.microsoft.com/office/powerpoint/2010/main" val="282808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488C26-96D9-4B12-B1BC-434DF76C9E60}" type="slidenum">
              <a:rPr lang="en-GB" smtClean="0"/>
              <a:pPr eaLnBrk="1" hangingPunct="1"/>
              <a:t>12</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FA16E-FE87-42EA-BFF9-1B07408A5496}" type="slidenum">
              <a:rPr lang="en-GB" smtClean="0"/>
              <a:pPr/>
              <a:t>14</a:t>
            </a:fld>
            <a:endParaRPr lang="en-GB"/>
          </a:p>
        </p:txBody>
      </p:sp>
    </p:spTree>
    <p:extLst>
      <p:ext uri="{BB962C8B-B14F-4D97-AF65-F5344CB8AC3E}">
        <p14:creationId xmlns:p14="http://schemas.microsoft.com/office/powerpoint/2010/main" val="76550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374314-37F2-498B-A3EF-F4C40E77490F}" type="datetimeFigureOut">
              <a:rPr lang="en-GB" smtClean="0"/>
              <a:pPr/>
              <a:t>02/04/18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D82DD-FD82-4B7B-8625-F3F977C973F1}"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74314-37F2-498B-A3EF-F4C40E77490F}" type="datetimeFigureOut">
              <a:rPr lang="en-GB" smtClean="0"/>
              <a:pPr/>
              <a:t>02/04/18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D82DD-FD82-4B7B-8625-F3F977C973F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74314-37F2-498B-A3EF-F4C40E77490F}" type="datetimeFigureOut">
              <a:rPr lang="en-GB" smtClean="0"/>
              <a:pPr/>
              <a:t>02/04/18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D82DD-FD82-4B7B-8625-F3F977C973F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730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0"/>
          </p:nvPr>
        </p:nvSpPr>
        <p:spPr/>
        <p:txBody>
          <a:bodyPr/>
          <a:lstStyle/>
          <a:p>
            <a:fld id="{07374314-37F2-498B-A3EF-F4C40E77490F}" type="datetimeFigureOut">
              <a:rPr lang="en-GB" smtClean="0"/>
              <a:pPr/>
              <a:t>02/04/18</a:t>
            </a:fld>
            <a:endParaRPr lang="en-GB"/>
          </a:p>
        </p:txBody>
      </p:sp>
      <p:sp>
        <p:nvSpPr>
          <p:cNvPr id="10" name="Slide Number Placeholder 9"/>
          <p:cNvSpPr>
            <a:spLocks noGrp="1"/>
          </p:cNvSpPr>
          <p:nvPr>
            <p:ph type="sldNum" sz="quarter" idx="11"/>
          </p:nvPr>
        </p:nvSpPr>
        <p:spPr/>
        <p:txBody>
          <a:bodyPr/>
          <a:lstStyle/>
          <a:p>
            <a:fld id="{F4BD82DD-FD82-4B7B-8625-F3F977C973F1}" type="slidenum">
              <a:rPr lang="en-GB" smtClean="0"/>
              <a:pPr/>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74314-37F2-498B-A3EF-F4C40E77490F}" type="datetimeFigureOut">
              <a:rPr lang="en-GB" smtClean="0"/>
              <a:pPr/>
              <a:t>02/04/18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D82DD-FD82-4B7B-8625-F3F977C973F1}"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374314-37F2-498B-A3EF-F4C40E77490F}" type="datetimeFigureOut">
              <a:rPr lang="en-GB" smtClean="0"/>
              <a:pPr/>
              <a:t>02/04/18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D82DD-FD82-4B7B-8625-F3F977C973F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374314-37F2-498B-A3EF-F4C40E77490F}" type="datetimeFigureOut">
              <a:rPr lang="en-GB" smtClean="0"/>
              <a:pPr/>
              <a:t>02/04/18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BD82DD-FD82-4B7B-8625-F3F977C973F1}"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74314-37F2-498B-A3EF-F4C40E77490F}" type="datetimeFigureOut">
              <a:rPr lang="en-GB" smtClean="0"/>
              <a:pPr/>
              <a:t>02/04/18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BD82DD-FD82-4B7B-8625-F3F977C973F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74314-37F2-498B-A3EF-F4C40E77490F}" type="datetimeFigureOut">
              <a:rPr lang="en-GB" smtClean="0"/>
              <a:pPr/>
              <a:t>02/04/18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BD82DD-FD82-4B7B-8625-F3F977C973F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74314-37F2-498B-A3EF-F4C40E77490F}" type="datetimeFigureOut">
              <a:rPr lang="en-GB" smtClean="0"/>
              <a:pPr/>
              <a:t>02/04/18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D82DD-FD82-4B7B-8625-F3F977C973F1}"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74314-37F2-498B-A3EF-F4C40E77490F}" type="datetimeFigureOut">
              <a:rPr lang="en-GB" smtClean="0"/>
              <a:pPr/>
              <a:t>02/04/18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D82DD-FD82-4B7B-8625-F3F977C973F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gif"/><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2819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7374314-37F2-498B-A3EF-F4C40E77490F}" type="datetimeFigureOut">
              <a:rPr lang="en-GB" smtClean="0"/>
              <a:pPr/>
              <a:t>02/04/18</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4BD82DD-FD82-4B7B-8625-F3F977C973F1}" type="slidenum">
              <a:rPr lang="en-GB" smtClean="0"/>
              <a:pPr/>
              <a:t>‹#›</a:t>
            </a:fld>
            <a:endParaRPr lang="en-GB"/>
          </a:p>
        </p:txBody>
      </p:sp>
      <p:pic>
        <p:nvPicPr>
          <p:cNvPr id="9" name="Picture 2" descr="http://www1.gly.bris.ac.uk/~ibastow/Pictures/logoUoB.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80829" y="6125420"/>
            <a:ext cx="2237804" cy="6480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mdajl\AppData\Local\Microsoft\Windows\Temporary Internet Files\Content.IE5\UWH89SN5\7003.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55641" y="6084476"/>
            <a:ext cx="1967999" cy="704676"/>
          </a:xfrm>
          <a:prstGeom prst="rect">
            <a:avLst/>
          </a:prstGeom>
          <a:noFill/>
          <a:ln>
            <a:noFill/>
          </a:ln>
        </p:spPr>
      </p:pic>
      <p:cxnSp>
        <p:nvCxnSpPr>
          <p:cNvPr id="13" name="Straight Connector 12"/>
          <p:cNvCxnSpPr/>
          <p:nvPr userDrawn="1"/>
        </p:nvCxnSpPr>
        <p:spPr>
          <a:xfrm>
            <a:off x="0" y="5991368"/>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mailto:marcus.munafo@bristol.ac.uk" TargetMode="External"/><Relationship Id="rId4" Type="http://schemas.openxmlformats.org/officeDocument/2006/relationships/hyperlink" Target="http://www.bristol.ac.uk/expsych/research/brain/targ" TargetMode="External"/><Relationship Id="rId5" Type="http://schemas.openxmlformats.org/officeDocument/2006/relationships/hyperlink" Target="http://www.bris.ac.uk/expsych/events/reproducibility2018/" TargetMode="External"/><Relationship Id="rId6"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hyperlink" Target="https://www.youtube.com/watch?v=JEQ_tcweqz8" TargetMode="External"/><Relationship Id="rId5" Type="http://schemas.openxmlformats.org/officeDocument/2006/relationships/image" Target="../media/image55.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60.wmf"/><Relationship Id="rId5" Type="http://schemas.openxmlformats.org/officeDocument/2006/relationships/oleObject" Target="../embeddings/Microsoft_Excel_97_-_2004_Worksheet1.xls"/><Relationship Id="rId6" Type="http://schemas.openxmlformats.org/officeDocument/2006/relationships/image" Target="../media/image61.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oleObject" Target="../embeddings/Microsoft_Excel_97_-_2004_Worksheet2.xls"/><Relationship Id="rId5" Type="http://schemas.openxmlformats.org/officeDocument/2006/relationships/image" Target="../media/image62.emf"/><Relationship Id="rId6" Type="http://schemas.openxmlformats.org/officeDocument/2006/relationships/oleObject" Target="../embeddings/Microsoft_Excel_97_-_2004_Worksheet3.xls"/><Relationship Id="rId7" Type="http://schemas.openxmlformats.org/officeDocument/2006/relationships/image" Target="../media/image6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jpeg"/><Relationship Id="rId5" Type="http://schemas.openxmlformats.org/officeDocument/2006/relationships/image" Target="../media/image72.png"/><Relationship Id="rId6"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447" y="1801505"/>
            <a:ext cx="8280780" cy="1524616"/>
          </a:xfrm>
        </p:spPr>
        <p:txBody>
          <a:bodyPr/>
          <a:lstStyle/>
          <a:p>
            <a:r>
              <a:rPr lang="en-US" sz="4000" dirty="0" smtClean="0"/>
              <a:t>Open science and research reproducibility</a:t>
            </a:r>
            <a:endParaRPr lang="en-GB" sz="4000" dirty="0"/>
          </a:p>
        </p:txBody>
      </p:sp>
      <p:sp>
        <p:nvSpPr>
          <p:cNvPr id="3" name="Subtitle 2"/>
          <p:cNvSpPr>
            <a:spLocks noGrp="1"/>
          </p:cNvSpPr>
          <p:nvPr>
            <p:ph type="subTitle" idx="1"/>
          </p:nvPr>
        </p:nvSpPr>
        <p:spPr/>
        <p:txBody>
          <a:bodyPr/>
          <a:lstStyle/>
          <a:p>
            <a:r>
              <a:rPr lang="en-GB" dirty="0" smtClean="0"/>
              <a:t>Marcus </a:t>
            </a:r>
            <a:r>
              <a:rPr lang="en-GB" dirty="0" err="1" smtClean="0"/>
              <a:t>Munafò</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9608" y="2391827"/>
            <a:ext cx="8698186" cy="2995331"/>
          </a:xfrm>
          <a:prstGeom prst="rect">
            <a:avLst/>
          </a:prstGeom>
        </p:spPr>
      </p:pic>
      <p:sp>
        <p:nvSpPr>
          <p:cNvPr id="4"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a:t>Simmons et al. (2011). </a:t>
            </a:r>
            <a:r>
              <a:rPr lang="en-US" sz="1400" dirty="0" err="1"/>
              <a:t>Psychol</a:t>
            </a:r>
            <a:r>
              <a:rPr lang="en-US" sz="1400" dirty="0"/>
              <a:t> </a:t>
            </a:r>
            <a:r>
              <a:rPr lang="en-US" sz="1400" dirty="0" err="1"/>
              <a:t>Sci</a:t>
            </a:r>
            <a:r>
              <a:rPr lang="en-US" sz="1400" dirty="0"/>
              <a:t>, 22, 1359-1366.</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741" y="533985"/>
            <a:ext cx="4820984" cy="176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6071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400" dirty="0" err="1" smtClean="0"/>
              <a:t>Carp</a:t>
            </a:r>
            <a:r>
              <a:rPr lang="fr-FR" sz="1400" dirty="0" smtClean="0"/>
              <a:t> (2012). </a:t>
            </a:r>
            <a:r>
              <a:rPr lang="fr-FR" sz="1400" dirty="0" err="1" smtClean="0"/>
              <a:t>Neuroimage</a:t>
            </a:r>
            <a:r>
              <a:rPr lang="fr-FR" sz="1400" dirty="0" smtClean="0"/>
              <a:t>, 63, 289-300.</a:t>
            </a:r>
            <a:endParaRPr lang="fr-FR" sz="1400" dirty="0"/>
          </a:p>
        </p:txBody>
      </p:sp>
      <p:sp>
        <p:nvSpPr>
          <p:cNvPr id="2" name="AutoShape 2" descr="undefin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80" y="846430"/>
            <a:ext cx="4714348" cy="158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5573486" y="675151"/>
            <a:ext cx="3218848" cy="5176152"/>
          </a:xfrm>
          <a:prstGeom prst="rect">
            <a:avLst/>
          </a:prstGeom>
        </p:spPr>
      </p:pic>
      <p:sp>
        <p:nvSpPr>
          <p:cNvPr id="4" name="TextBox 3"/>
          <p:cNvSpPr txBox="1"/>
          <p:nvPr/>
        </p:nvSpPr>
        <p:spPr>
          <a:xfrm>
            <a:off x="639802" y="3421059"/>
            <a:ext cx="4237960" cy="1200328"/>
          </a:xfrm>
          <a:prstGeom prst="rect">
            <a:avLst/>
          </a:prstGeom>
          <a:noFill/>
        </p:spPr>
        <p:txBody>
          <a:bodyPr wrap="square" rtlCol="0">
            <a:spAutoFit/>
          </a:bodyPr>
          <a:lstStyle/>
          <a:p>
            <a:r>
              <a:rPr lang="en-US" sz="2400" dirty="0" smtClean="0"/>
              <a:t>“…nearly as many unique analysis pipelines as there were studies in the sample…” </a:t>
            </a:r>
            <a:endParaRPr lang="en-US" sz="2400" dirty="0"/>
          </a:p>
        </p:txBody>
      </p:sp>
    </p:spTree>
    <p:extLst>
      <p:ext uri="{BB962C8B-B14F-4D97-AF65-F5344CB8AC3E}">
        <p14:creationId xmlns:p14="http://schemas.microsoft.com/office/powerpoint/2010/main" val="996757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dirty="0" smtClean="0"/>
              <a:t>Incentive Structures</a:t>
            </a:r>
          </a:p>
        </p:txBody>
      </p:sp>
      <p:sp>
        <p:nvSpPr>
          <p:cNvPr id="5" name="Text Box 4"/>
          <p:cNvSpPr txBox="1">
            <a:spLocks noChangeArrowheads="1"/>
          </p:cNvSpPr>
          <p:nvPr/>
        </p:nvSpPr>
        <p:spPr bwMode="auto">
          <a:xfrm>
            <a:off x="0" y="5626100"/>
            <a:ext cx="8202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smtClean="0"/>
              <a:t>Bones (2012). </a:t>
            </a:r>
            <a:r>
              <a:rPr lang="en-US" sz="1400" dirty="0" err="1" smtClean="0"/>
              <a:t>Perspect</a:t>
            </a:r>
            <a:r>
              <a:rPr lang="en-US" sz="1400" dirty="0" smtClean="0"/>
              <a:t> </a:t>
            </a:r>
            <a:r>
              <a:rPr lang="en-US" sz="1400" dirty="0" err="1" smtClean="0"/>
              <a:t>Psychol</a:t>
            </a:r>
            <a:r>
              <a:rPr lang="en-US" sz="1400" dirty="0" smtClean="0"/>
              <a:t> </a:t>
            </a:r>
            <a:r>
              <a:rPr lang="en-US" sz="1400" dirty="0" err="1" smtClean="0"/>
              <a:t>Sci</a:t>
            </a:r>
            <a:r>
              <a:rPr lang="en-US" sz="1400" dirty="0" smtClean="0"/>
              <a:t>, 7, 307.</a:t>
            </a:r>
            <a:endParaRPr lang="en-US" sz="1400" dirty="0"/>
          </a:p>
        </p:txBody>
      </p:sp>
      <p:pic>
        <p:nvPicPr>
          <p:cNvPr id="2" name="Picture 1"/>
          <p:cNvPicPr>
            <a:picLocks noChangeAspect="1"/>
          </p:cNvPicPr>
          <p:nvPr/>
        </p:nvPicPr>
        <p:blipFill>
          <a:blip r:embed="rId3"/>
          <a:stretch>
            <a:fillRect/>
          </a:stretch>
        </p:blipFill>
        <p:spPr>
          <a:xfrm>
            <a:off x="110967" y="1460840"/>
            <a:ext cx="8939019" cy="3665164"/>
          </a:xfrm>
          <a:prstGeom prst="rect">
            <a:avLst/>
          </a:prstGeom>
        </p:spPr>
      </p:pic>
    </p:spTree>
    <p:extLst>
      <p:ext uri="{BB962C8B-B14F-4D97-AF65-F5344CB8AC3E}">
        <p14:creationId xmlns:p14="http://schemas.microsoft.com/office/powerpoint/2010/main" val="400759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dirty="0" smtClean="0"/>
              <a:t>Incentive Structures</a:t>
            </a:r>
          </a:p>
        </p:txBody>
      </p:sp>
      <p:sp>
        <p:nvSpPr>
          <p:cNvPr id="60458" name="Text Box 6"/>
          <p:cNvSpPr txBox="1">
            <a:spLocks noChangeArrowheads="1"/>
          </p:cNvSpPr>
          <p:nvPr/>
        </p:nvSpPr>
        <p:spPr bwMode="auto">
          <a:xfrm>
            <a:off x="0" y="561181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smtClean="0"/>
              <a:t>Button et al. (2013). Nat Rev </a:t>
            </a:r>
            <a:r>
              <a:rPr lang="en-US" sz="1400" dirty="0" err="1" smtClean="0"/>
              <a:t>Neurosci</a:t>
            </a:r>
            <a:r>
              <a:rPr lang="en-US" sz="1400" dirty="0" smtClean="0"/>
              <a:t>, 14, 365-376. </a:t>
            </a:r>
            <a:endParaRPr lang="en-US" sz="1400" dirty="0"/>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67" y="1518082"/>
            <a:ext cx="4728848" cy="3767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247" y="1518082"/>
            <a:ext cx="3130664" cy="188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246" y="3349804"/>
            <a:ext cx="2884337" cy="249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60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4"/>
          <p:cNvSpPr txBox="1">
            <a:spLocks noChangeArrowheads="1"/>
          </p:cNvSpPr>
          <p:nvPr/>
        </p:nvSpPr>
        <p:spPr bwMode="auto">
          <a:xfrm>
            <a:off x="0" y="5613157"/>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smtClean="0"/>
              <a:t>Macleod et al. (2015). PLOS </a:t>
            </a:r>
            <a:r>
              <a:rPr lang="en-US" sz="1400" dirty="0" err="1" smtClean="0"/>
              <a:t>Biol</a:t>
            </a:r>
            <a:r>
              <a:rPr lang="en-US" sz="1400" dirty="0" smtClean="0"/>
              <a:t>, 13, e1002301.</a:t>
            </a:r>
            <a:endParaRPr lang="en-US" sz="1400" dirty="0"/>
          </a:p>
        </p:txBody>
      </p:sp>
      <p:pic>
        <p:nvPicPr>
          <p:cNvPr id="5" name="Picture 4"/>
          <p:cNvPicPr>
            <a:picLocks noChangeAspect="1"/>
          </p:cNvPicPr>
          <p:nvPr/>
        </p:nvPicPr>
        <p:blipFill>
          <a:blip r:embed="rId3"/>
          <a:stretch>
            <a:fillRect/>
          </a:stretch>
        </p:blipFill>
        <p:spPr>
          <a:xfrm>
            <a:off x="118153" y="1832649"/>
            <a:ext cx="8872946" cy="2288434"/>
          </a:xfrm>
          <a:prstGeom prst="rect">
            <a:avLst/>
          </a:prstGeom>
        </p:spPr>
      </p:pic>
      <p:sp>
        <p:nvSpPr>
          <p:cNvPr id="8" name="TextBox 7"/>
          <p:cNvSpPr txBox="1"/>
          <p:nvPr/>
        </p:nvSpPr>
        <p:spPr>
          <a:xfrm>
            <a:off x="267368" y="4465052"/>
            <a:ext cx="8569158" cy="646331"/>
          </a:xfrm>
          <a:prstGeom prst="rect">
            <a:avLst/>
          </a:prstGeom>
          <a:noFill/>
        </p:spPr>
        <p:txBody>
          <a:bodyPr wrap="square" rtlCol="0">
            <a:spAutoFit/>
          </a:bodyPr>
          <a:lstStyle/>
          <a:p>
            <a:r>
              <a:rPr lang="en-US" dirty="0" smtClean="0"/>
              <a:t>Studies from top-ranked UK institutions perform worse on reporting of measures to reduce the risk of bias than studies selected at random from PubMed</a:t>
            </a:r>
            <a:r>
              <a:rPr lang="is-IS" dirty="0" smtClean="0"/>
              <a:t>…</a:t>
            </a:r>
            <a:endParaRPr lang="en-US" dirty="0"/>
          </a:p>
        </p:txBody>
      </p:sp>
    </p:spTree>
    <p:extLst>
      <p:ext uri="{BB962C8B-B14F-4D97-AF65-F5344CB8AC3E}">
        <p14:creationId xmlns:p14="http://schemas.microsoft.com/office/powerpoint/2010/main" val="27307022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Fanelli</a:t>
            </a:r>
            <a:r>
              <a:rPr lang="en-US" sz="1400" dirty="0"/>
              <a:t> </a:t>
            </a:r>
            <a:r>
              <a:rPr lang="en-US" sz="1400" dirty="0" smtClean="0"/>
              <a:t>&amp; Ioannidis (2013). PNAS, 5, e10271.</a:t>
            </a:r>
            <a:endParaRPr lang="en-US" sz="1400" dirty="0"/>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37" y="829872"/>
            <a:ext cx="8839200" cy="142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8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50" y="2900491"/>
            <a:ext cx="8863162" cy="194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990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h-per-public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14" y="1757353"/>
            <a:ext cx="8908874" cy="3132954"/>
          </a:xfrm>
          <a:prstGeom prst="rect">
            <a:avLst/>
          </a:prstGeom>
        </p:spPr>
      </p:pic>
    </p:spTree>
    <p:extLst>
      <p:ext uri="{BB962C8B-B14F-4D97-AF65-F5344CB8AC3E}">
        <p14:creationId xmlns:p14="http://schemas.microsoft.com/office/powerpoint/2010/main" val="26631924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0" y="561181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smtClean="0"/>
              <a:t>Ioannidis (2012). </a:t>
            </a:r>
            <a:r>
              <a:rPr lang="en-US" sz="1400" dirty="0" err="1" smtClean="0"/>
              <a:t>Perspect</a:t>
            </a:r>
            <a:r>
              <a:rPr lang="en-US" sz="1400" dirty="0" smtClean="0"/>
              <a:t> </a:t>
            </a:r>
            <a:r>
              <a:rPr lang="en-US" sz="1400" dirty="0" err="1" smtClean="0"/>
              <a:t>Psychol</a:t>
            </a:r>
            <a:r>
              <a:rPr lang="en-US" sz="1400" dirty="0"/>
              <a:t> </a:t>
            </a:r>
            <a:r>
              <a:rPr lang="en-US" sz="1400" dirty="0" err="1" smtClean="0"/>
              <a:t>Sci</a:t>
            </a:r>
            <a:r>
              <a:rPr lang="en-US" sz="1400" dirty="0" smtClean="0"/>
              <a:t>, 7, 645-654.</a:t>
            </a:r>
            <a:endParaRPr lang="en-US" sz="1400" dirty="0"/>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03228"/>
            <a:ext cx="8775510" cy="321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8655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0" y="561181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Tajika</a:t>
            </a:r>
            <a:r>
              <a:rPr lang="en-US" sz="1400" dirty="0" smtClean="0"/>
              <a:t> et al. (2015). Br J Psychiatry, 207, 357-362.</a:t>
            </a:r>
            <a:endParaRPr lang="en-US" sz="1400" dirty="0"/>
          </a:p>
        </p:txBody>
      </p:sp>
      <p:pic>
        <p:nvPicPr>
          <p:cNvPr id="2" name="Picture 1"/>
          <p:cNvPicPr>
            <a:picLocks noChangeAspect="1"/>
          </p:cNvPicPr>
          <p:nvPr/>
        </p:nvPicPr>
        <p:blipFill>
          <a:blip r:embed="rId3"/>
          <a:stretch>
            <a:fillRect/>
          </a:stretch>
        </p:blipFill>
        <p:spPr>
          <a:xfrm>
            <a:off x="3000544" y="779236"/>
            <a:ext cx="5893690" cy="4726919"/>
          </a:xfrm>
          <a:prstGeom prst="rect">
            <a:avLst/>
          </a:prstGeom>
        </p:spPr>
      </p:pic>
      <p:sp>
        <p:nvSpPr>
          <p:cNvPr id="3" name="TextBox 2"/>
          <p:cNvSpPr txBox="1"/>
          <p:nvPr/>
        </p:nvSpPr>
        <p:spPr>
          <a:xfrm>
            <a:off x="218735" y="3593025"/>
            <a:ext cx="2811828" cy="1477328"/>
          </a:xfrm>
          <a:prstGeom prst="rect">
            <a:avLst/>
          </a:prstGeom>
          <a:noFill/>
        </p:spPr>
        <p:txBody>
          <a:bodyPr wrap="square" rtlCol="0">
            <a:spAutoFit/>
          </a:bodyPr>
          <a:lstStyle/>
          <a:p>
            <a:r>
              <a:rPr lang="en-US" dirty="0" smtClean="0"/>
              <a:t>“Among 83 articles recommending effective interventions, 40 had not been subject to any attempt at replication</a:t>
            </a:r>
            <a:r>
              <a:rPr lang="is-IS" dirty="0" smtClean="0"/>
              <a:t>…”</a:t>
            </a:r>
            <a:endParaRPr lang="en-US" dirty="0"/>
          </a:p>
        </p:txBody>
      </p:sp>
    </p:spTree>
    <p:extLst>
      <p:ext uri="{BB962C8B-B14F-4D97-AF65-F5344CB8AC3E}">
        <p14:creationId xmlns:p14="http://schemas.microsoft.com/office/powerpoint/2010/main" val="23655922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a:t>Panagiotou</a:t>
            </a:r>
            <a:r>
              <a:rPr lang="en-US" sz="1400" dirty="0"/>
              <a:t> &amp; Ioannidis (2012). J </a:t>
            </a:r>
            <a:r>
              <a:rPr lang="en-US" sz="1400" dirty="0" err="1"/>
              <a:t>Clin</a:t>
            </a:r>
            <a:r>
              <a:rPr lang="en-US" sz="1400" dirty="0"/>
              <a:t> </a:t>
            </a:r>
            <a:r>
              <a:rPr lang="en-US" sz="1400" dirty="0" err="1" smtClean="0"/>
              <a:t>Epidemiol</a:t>
            </a:r>
            <a:r>
              <a:rPr lang="en-US" sz="1400" dirty="0" smtClean="0"/>
              <a:t>, 65, 740-747.</a:t>
            </a:r>
            <a:endParaRPr lang="en-US" sz="1400" dirty="0"/>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94" y="1087412"/>
            <a:ext cx="88519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0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82" y="749335"/>
            <a:ext cx="6921738" cy="228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593" y="2929350"/>
            <a:ext cx="4674167" cy="268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720" y="3789213"/>
            <a:ext cx="3804412" cy="167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6328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4"/>
          <p:cNvSpPr txBox="1">
            <a:spLocks noChangeArrowheads="1"/>
          </p:cNvSpPr>
          <p:nvPr/>
        </p:nvSpPr>
        <p:spPr bwMode="auto">
          <a:xfrm>
            <a:off x="0" y="5613157"/>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a:t>Greenberg (2009). </a:t>
            </a:r>
            <a:r>
              <a:rPr lang="en-US" sz="1400" dirty="0" smtClean="0"/>
              <a:t>Br Med J, </a:t>
            </a:r>
            <a:r>
              <a:rPr lang="en-US" sz="1400" dirty="0"/>
              <a:t>339, b2680.</a:t>
            </a:r>
          </a:p>
        </p:txBody>
      </p:sp>
      <p:sp>
        <p:nvSpPr>
          <p:cNvPr id="70660" name="Text Box 10"/>
          <p:cNvSpPr txBox="1">
            <a:spLocks noChangeArrowheads="1"/>
          </p:cNvSpPr>
          <p:nvPr/>
        </p:nvSpPr>
        <p:spPr bwMode="auto">
          <a:xfrm>
            <a:off x="276225" y="3430175"/>
            <a:ext cx="4300268"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t>Investigated citation network of papers addressing the belief that B amyloid, a protein accumulated in the brain in Alzheimer’s disease, is produced by and injures skeletal muscle of patients with inclusion body myositis.</a:t>
            </a:r>
          </a:p>
        </p:txBody>
      </p:sp>
      <p:pic>
        <p:nvPicPr>
          <p:cNvPr id="706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570760"/>
            <a:ext cx="88185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175" y="1933661"/>
            <a:ext cx="4246714" cy="390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293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4"/>
          <p:cNvSpPr txBox="1">
            <a:spLocks noChangeArrowheads="1"/>
          </p:cNvSpPr>
          <p:nvPr/>
        </p:nvSpPr>
        <p:spPr bwMode="auto">
          <a:xfrm>
            <a:off x="0" y="5613157"/>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Bastiaansen</a:t>
            </a:r>
            <a:r>
              <a:rPr lang="en-US" sz="1400" dirty="0" smtClean="0"/>
              <a:t> et al. (2015)</a:t>
            </a:r>
            <a:r>
              <a:rPr lang="en-US" sz="1400" dirty="0"/>
              <a:t>. </a:t>
            </a:r>
            <a:r>
              <a:rPr lang="en-US" sz="1400" dirty="0" err="1" smtClean="0"/>
              <a:t>Biol</a:t>
            </a:r>
            <a:r>
              <a:rPr lang="en-US" sz="1400" dirty="0" smtClean="0"/>
              <a:t> Psychiatry, 78, e35-36.</a:t>
            </a:r>
            <a:endParaRPr lang="en-US" sz="1400" dirty="0"/>
          </a:p>
        </p:txBody>
      </p:sp>
      <p:pic>
        <p:nvPicPr>
          <p:cNvPr id="2" name="Picture 1"/>
          <p:cNvPicPr>
            <a:picLocks noChangeAspect="1"/>
          </p:cNvPicPr>
          <p:nvPr/>
        </p:nvPicPr>
        <p:blipFill>
          <a:blip r:embed="rId3"/>
          <a:stretch>
            <a:fillRect/>
          </a:stretch>
        </p:blipFill>
        <p:spPr>
          <a:xfrm>
            <a:off x="4428483" y="923540"/>
            <a:ext cx="4547494" cy="4832958"/>
          </a:xfrm>
          <a:prstGeom prst="rect">
            <a:avLst/>
          </a:prstGeom>
        </p:spPr>
      </p:pic>
      <p:sp>
        <p:nvSpPr>
          <p:cNvPr id="5" name="Text Box 10"/>
          <p:cNvSpPr txBox="1">
            <a:spLocks noChangeArrowheads="1"/>
          </p:cNvSpPr>
          <p:nvPr/>
        </p:nvSpPr>
        <p:spPr bwMode="auto">
          <a:xfrm>
            <a:off x="517385" y="1590674"/>
            <a:ext cx="364665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smtClean="0"/>
              <a:t>Abstracts often “spin” results to give impression that results are positive when they are not.</a:t>
            </a:r>
          </a:p>
          <a:p>
            <a:pPr eaLnBrk="1" hangingPunct="1">
              <a:spcBef>
                <a:spcPct val="50000"/>
              </a:spcBef>
            </a:pPr>
            <a:endParaRPr lang="en-GB" dirty="0"/>
          </a:p>
          <a:p>
            <a:pPr eaLnBrk="1" hangingPunct="1">
              <a:spcBef>
                <a:spcPct val="50000"/>
              </a:spcBef>
            </a:pPr>
            <a:r>
              <a:rPr lang="en-GB" dirty="0" smtClean="0"/>
              <a:t>Citation inflation exists for both “positive” studies and “claim” studies in this literature.</a:t>
            </a:r>
          </a:p>
          <a:p>
            <a:pPr eaLnBrk="1" hangingPunct="1">
              <a:spcBef>
                <a:spcPct val="50000"/>
              </a:spcBef>
            </a:pPr>
            <a:endParaRPr lang="en-GB" dirty="0"/>
          </a:p>
          <a:p>
            <a:pPr eaLnBrk="1" hangingPunct="1">
              <a:spcBef>
                <a:spcPct val="50000"/>
              </a:spcBef>
            </a:pPr>
            <a:r>
              <a:rPr lang="en-GB" dirty="0" smtClean="0"/>
              <a:t>True both within this literature (A, B) and in the wider (Web of Science) literature (C, D).</a:t>
            </a:r>
            <a:endParaRPr lang="en-GB" dirty="0"/>
          </a:p>
        </p:txBody>
      </p:sp>
    </p:spTree>
    <p:extLst>
      <p:ext uri="{BB962C8B-B14F-4D97-AF65-F5344CB8AC3E}">
        <p14:creationId xmlns:p14="http://schemas.microsoft.com/office/powerpoint/2010/main" val="42866324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5613157"/>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Misemer</a:t>
            </a:r>
            <a:r>
              <a:rPr lang="en-US" sz="1400" dirty="0" smtClean="0"/>
              <a:t> et al. (2016)</a:t>
            </a:r>
            <a:r>
              <a:rPr lang="en-US" sz="1400" dirty="0"/>
              <a:t>. </a:t>
            </a:r>
            <a:r>
              <a:rPr lang="en-US" sz="1400" dirty="0" smtClean="0"/>
              <a:t>Trials, 17, 473.</a:t>
            </a:r>
            <a:endParaRPr lang="en-US" sz="1400" dirty="0"/>
          </a:p>
        </p:txBody>
      </p:sp>
      <p:pic>
        <p:nvPicPr>
          <p:cNvPr id="4" name="Picture 3"/>
          <p:cNvPicPr>
            <a:picLocks noChangeAspect="1"/>
          </p:cNvPicPr>
          <p:nvPr/>
        </p:nvPicPr>
        <p:blipFill>
          <a:blip r:embed="rId2"/>
          <a:stretch>
            <a:fillRect/>
          </a:stretch>
        </p:blipFill>
        <p:spPr>
          <a:xfrm>
            <a:off x="2948268" y="634934"/>
            <a:ext cx="5899510" cy="5019472"/>
          </a:xfrm>
          <a:prstGeom prst="rect">
            <a:avLst/>
          </a:prstGeom>
        </p:spPr>
      </p:pic>
      <p:sp>
        <p:nvSpPr>
          <p:cNvPr id="5" name="TextBox 4"/>
          <p:cNvSpPr txBox="1"/>
          <p:nvPr/>
        </p:nvSpPr>
        <p:spPr>
          <a:xfrm>
            <a:off x="371194" y="3053646"/>
            <a:ext cx="2284156" cy="1477328"/>
          </a:xfrm>
          <a:prstGeom prst="rect">
            <a:avLst/>
          </a:prstGeom>
          <a:noFill/>
        </p:spPr>
        <p:txBody>
          <a:bodyPr wrap="square" rtlCol="0">
            <a:spAutoFit/>
          </a:bodyPr>
          <a:lstStyle/>
          <a:p>
            <a:r>
              <a:rPr lang="en-GB" dirty="0" smtClean="0"/>
              <a:t>Two positive trials, four neutral trials, two negative trials (stopped early for safety concerns).</a:t>
            </a:r>
            <a:endParaRPr lang="en-GB" dirty="0"/>
          </a:p>
        </p:txBody>
      </p:sp>
    </p:spTree>
    <p:extLst>
      <p:ext uri="{BB962C8B-B14F-4D97-AF65-F5344CB8AC3E}">
        <p14:creationId xmlns:p14="http://schemas.microsoft.com/office/powerpoint/2010/main" val="2688951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5448" y="678225"/>
            <a:ext cx="8623767" cy="2248628"/>
          </a:xfrm>
          <a:prstGeom prst="rect">
            <a:avLst/>
          </a:prstGeom>
        </p:spPr>
      </p:pic>
      <p:pic>
        <p:nvPicPr>
          <p:cNvPr id="5" name="Picture 4"/>
          <p:cNvPicPr>
            <a:picLocks noChangeAspect="1"/>
          </p:cNvPicPr>
          <p:nvPr/>
        </p:nvPicPr>
        <p:blipFill>
          <a:blip r:embed="rId4"/>
          <a:stretch>
            <a:fillRect/>
          </a:stretch>
        </p:blipFill>
        <p:spPr>
          <a:xfrm>
            <a:off x="146281" y="3246293"/>
            <a:ext cx="4849524" cy="2212300"/>
          </a:xfrm>
          <a:prstGeom prst="rect">
            <a:avLst/>
          </a:prstGeom>
        </p:spPr>
      </p:pic>
      <p:pic>
        <p:nvPicPr>
          <p:cNvPr id="7" name="Picture 6"/>
          <p:cNvPicPr>
            <a:picLocks noChangeAspect="1"/>
          </p:cNvPicPr>
          <p:nvPr/>
        </p:nvPicPr>
        <p:blipFill>
          <a:blip r:embed="rId5"/>
          <a:stretch>
            <a:fillRect/>
          </a:stretch>
        </p:blipFill>
        <p:spPr>
          <a:xfrm>
            <a:off x="5091647" y="3169315"/>
            <a:ext cx="3896608" cy="2345351"/>
          </a:xfrm>
          <a:prstGeom prst="rect">
            <a:avLst/>
          </a:prstGeom>
        </p:spPr>
      </p:pic>
    </p:spTree>
    <p:extLst>
      <p:ext uri="{BB962C8B-B14F-4D97-AF65-F5344CB8AC3E}">
        <p14:creationId xmlns:p14="http://schemas.microsoft.com/office/powerpoint/2010/main" val="10072766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tific Meth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56" y="499586"/>
            <a:ext cx="7886700" cy="5321300"/>
          </a:xfrm>
          <a:prstGeom prst="rect">
            <a:avLst/>
          </a:prstGeom>
        </p:spPr>
      </p:pic>
    </p:spTree>
    <p:extLst>
      <p:ext uri="{BB962C8B-B14F-4D97-AF65-F5344CB8AC3E}">
        <p14:creationId xmlns:p14="http://schemas.microsoft.com/office/powerpoint/2010/main" val="18242484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5613157"/>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Munafò</a:t>
            </a:r>
            <a:r>
              <a:rPr lang="en-US" sz="1400" dirty="0" smtClean="0"/>
              <a:t> et al. (2014), Nat Biotech, 32, 871-873.</a:t>
            </a:r>
            <a:endParaRPr lang="en-US" sz="1400" dirty="0"/>
          </a:p>
        </p:txBody>
      </p:sp>
      <p:pic>
        <p:nvPicPr>
          <p:cNvPr id="7" name="Picture 6"/>
          <p:cNvPicPr>
            <a:picLocks noChangeAspect="1"/>
          </p:cNvPicPr>
          <p:nvPr/>
        </p:nvPicPr>
        <p:blipFill>
          <a:blip r:embed="rId2"/>
          <a:stretch>
            <a:fillRect/>
          </a:stretch>
        </p:blipFill>
        <p:spPr>
          <a:xfrm>
            <a:off x="504075" y="713896"/>
            <a:ext cx="8154674" cy="2468755"/>
          </a:xfrm>
          <a:prstGeom prst="rect">
            <a:avLst/>
          </a:prstGeom>
        </p:spPr>
      </p:pic>
      <p:pic>
        <p:nvPicPr>
          <p:cNvPr id="9" name="Picture 8"/>
          <p:cNvPicPr>
            <a:picLocks noChangeAspect="1"/>
          </p:cNvPicPr>
          <p:nvPr/>
        </p:nvPicPr>
        <p:blipFill>
          <a:blip r:embed="rId3"/>
          <a:stretch>
            <a:fillRect/>
          </a:stretch>
        </p:blipFill>
        <p:spPr>
          <a:xfrm>
            <a:off x="5758068" y="3179649"/>
            <a:ext cx="2883558" cy="2664301"/>
          </a:xfrm>
          <a:prstGeom prst="rect">
            <a:avLst/>
          </a:prstGeom>
        </p:spPr>
      </p:pic>
      <p:pic>
        <p:nvPicPr>
          <p:cNvPr id="3" name="Picture 2"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17" y="3423976"/>
            <a:ext cx="2843592" cy="1885425"/>
          </a:xfrm>
          <a:prstGeom prst="rect">
            <a:avLst/>
          </a:prstGeom>
        </p:spPr>
      </p:pic>
    </p:spTree>
    <p:extLst>
      <p:ext uri="{BB962C8B-B14F-4D97-AF65-F5344CB8AC3E}">
        <p14:creationId xmlns:p14="http://schemas.microsoft.com/office/powerpoint/2010/main" val="2602319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n_Science_-_Prinzipi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29" y="1284297"/>
            <a:ext cx="8657469" cy="3945176"/>
          </a:xfrm>
          <a:prstGeom prst="rect">
            <a:avLst/>
          </a:prstGeom>
        </p:spPr>
      </p:pic>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84" y="3592909"/>
            <a:ext cx="1776136" cy="1265497"/>
          </a:xfrm>
          <a:prstGeom prst="rect">
            <a:avLst/>
          </a:prstGeom>
        </p:spPr>
      </p:pic>
    </p:spTree>
    <p:extLst>
      <p:ext uri="{BB962C8B-B14F-4D97-AF65-F5344CB8AC3E}">
        <p14:creationId xmlns:p14="http://schemas.microsoft.com/office/powerpoint/2010/main" val="102620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0" y="561181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smtClean="0"/>
              <a:t>Kaplan &amp; Irvin (2015). </a:t>
            </a:r>
            <a:r>
              <a:rPr lang="en-US" sz="1400" dirty="0" err="1" smtClean="0"/>
              <a:t>PLoS</a:t>
            </a:r>
            <a:r>
              <a:rPr lang="en-US" sz="1400" dirty="0" smtClean="0"/>
              <a:t> One, 10, e0132382.</a:t>
            </a:r>
            <a:endParaRPr lang="en-US" sz="1400" dirty="0"/>
          </a:p>
        </p:txBody>
      </p:sp>
      <p:pic>
        <p:nvPicPr>
          <p:cNvPr id="2" name="Picture 1" descr="journal.pone.0132382.g0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2125" y="562782"/>
            <a:ext cx="5103642" cy="5053935"/>
          </a:xfrm>
          <a:prstGeom prst="rect">
            <a:avLst/>
          </a:prstGeom>
        </p:spPr>
      </p:pic>
      <p:sp>
        <p:nvSpPr>
          <p:cNvPr id="3" name="TextBox 2"/>
          <p:cNvSpPr txBox="1"/>
          <p:nvPr/>
        </p:nvSpPr>
        <p:spPr>
          <a:xfrm>
            <a:off x="303479" y="2678180"/>
            <a:ext cx="3030139" cy="1754327"/>
          </a:xfrm>
          <a:prstGeom prst="rect">
            <a:avLst/>
          </a:prstGeom>
          <a:noFill/>
        </p:spPr>
        <p:txBody>
          <a:bodyPr wrap="square" rtlCol="0">
            <a:spAutoFit/>
          </a:bodyPr>
          <a:lstStyle/>
          <a:p>
            <a:r>
              <a:rPr lang="en-US" dirty="0" smtClean="0"/>
              <a:t>In 2000 the </a:t>
            </a:r>
            <a:r>
              <a:rPr lang="en-US" dirty="0"/>
              <a:t>National Heart Lung, and Blood </a:t>
            </a:r>
            <a:r>
              <a:rPr lang="en-US" dirty="0" smtClean="0"/>
              <a:t>Institute required the registration of primary outcome on </a:t>
            </a:r>
            <a:r>
              <a:rPr lang="en-US" dirty="0" err="1" smtClean="0"/>
              <a:t>ClinicalTrials.gov</a:t>
            </a:r>
            <a:r>
              <a:rPr lang="en-US" dirty="0" smtClean="0"/>
              <a:t> for all their grant-funded activity</a:t>
            </a:r>
            <a:endParaRPr lang="en-US" dirty="0"/>
          </a:p>
        </p:txBody>
      </p:sp>
    </p:spTree>
    <p:extLst>
      <p:ext uri="{BB962C8B-B14F-4D97-AF65-F5344CB8AC3E}">
        <p14:creationId xmlns:p14="http://schemas.microsoft.com/office/powerpoint/2010/main" val="8075040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0" y="561181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smtClean="0"/>
              <a:t>Kidwell et al. (2016). </a:t>
            </a:r>
            <a:r>
              <a:rPr lang="en-US" sz="1400" dirty="0" err="1" smtClean="0"/>
              <a:t>PLoS</a:t>
            </a:r>
            <a:r>
              <a:rPr lang="en-US" sz="1400" dirty="0" smtClean="0"/>
              <a:t> Biology, 14, e1002456.</a:t>
            </a:r>
            <a:endParaRPr lang="en-US" sz="1400" dirty="0"/>
          </a:p>
        </p:txBody>
      </p:sp>
      <p:sp>
        <p:nvSpPr>
          <p:cNvPr id="3" name="TextBox 2"/>
          <p:cNvSpPr txBox="1"/>
          <p:nvPr/>
        </p:nvSpPr>
        <p:spPr>
          <a:xfrm>
            <a:off x="231323" y="2606028"/>
            <a:ext cx="3059001" cy="1477328"/>
          </a:xfrm>
          <a:prstGeom prst="rect">
            <a:avLst/>
          </a:prstGeom>
          <a:noFill/>
        </p:spPr>
        <p:txBody>
          <a:bodyPr wrap="square" rtlCol="0">
            <a:spAutoFit/>
          </a:bodyPr>
          <a:lstStyle/>
          <a:p>
            <a:r>
              <a:rPr lang="en-US" dirty="0"/>
              <a:t>I</a:t>
            </a:r>
            <a:r>
              <a:rPr lang="en-US" dirty="0" smtClean="0"/>
              <a:t>ntroduction of badges for open practices at </a:t>
            </a:r>
            <a:r>
              <a:rPr lang="en-US" i="1" dirty="0" smtClean="0"/>
              <a:t>Psychological Science </a:t>
            </a:r>
            <a:r>
              <a:rPr lang="en-US" dirty="0" smtClean="0"/>
              <a:t>followed by a steep increased in data sharing.</a:t>
            </a:r>
            <a:endParaRPr lang="en-US" dirty="0"/>
          </a:p>
        </p:txBody>
      </p:sp>
      <p:pic>
        <p:nvPicPr>
          <p:cNvPr id="4" name="Picture 3"/>
          <p:cNvPicPr>
            <a:picLocks noChangeAspect="1"/>
          </p:cNvPicPr>
          <p:nvPr/>
        </p:nvPicPr>
        <p:blipFill>
          <a:blip r:embed="rId2"/>
          <a:stretch>
            <a:fillRect/>
          </a:stretch>
        </p:blipFill>
        <p:spPr>
          <a:xfrm>
            <a:off x="3477308" y="692654"/>
            <a:ext cx="5435882" cy="4825031"/>
          </a:xfrm>
          <a:prstGeom prst="rect">
            <a:avLst/>
          </a:prstGeom>
        </p:spPr>
      </p:pic>
      <p:pic>
        <p:nvPicPr>
          <p:cNvPr id="5" name="Picture 4" descr="open-data-bad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78" y="4401240"/>
            <a:ext cx="629503" cy="691567"/>
          </a:xfrm>
          <a:prstGeom prst="rect">
            <a:avLst/>
          </a:prstGeom>
        </p:spPr>
      </p:pic>
      <p:pic>
        <p:nvPicPr>
          <p:cNvPr id="6" name="Picture 5" descr="open-material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190" y="4401240"/>
            <a:ext cx="629503" cy="691567"/>
          </a:xfrm>
          <a:prstGeom prst="rect">
            <a:avLst/>
          </a:prstGeom>
        </p:spPr>
      </p:pic>
      <p:pic>
        <p:nvPicPr>
          <p:cNvPr id="7" name="Picture 6" descr="Preregistered-bad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4454" y="4401240"/>
            <a:ext cx="629503" cy="691567"/>
          </a:xfrm>
          <a:prstGeom prst="rect">
            <a:avLst/>
          </a:prstGeom>
        </p:spPr>
      </p:pic>
    </p:spTree>
    <p:extLst>
      <p:ext uri="{BB962C8B-B14F-4D97-AF65-F5344CB8AC3E}">
        <p14:creationId xmlns:p14="http://schemas.microsoft.com/office/powerpoint/2010/main" val="2305382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0" y="561181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Munafò</a:t>
            </a:r>
            <a:r>
              <a:rPr lang="en-US" sz="1400" dirty="0" smtClean="0"/>
              <a:t> et al. (2017). Nat Hum </a:t>
            </a:r>
            <a:r>
              <a:rPr lang="en-US" sz="1400" dirty="0" err="1" smtClean="0"/>
              <a:t>Behav</a:t>
            </a:r>
            <a:r>
              <a:rPr lang="en-US" sz="1400" dirty="0" smtClean="0"/>
              <a:t>, 1, 0021.</a:t>
            </a:r>
            <a:endParaRPr lang="en-US" sz="1400" dirty="0"/>
          </a:p>
        </p:txBody>
      </p:sp>
      <p:pic>
        <p:nvPicPr>
          <p:cNvPr id="2" name="Picture 1"/>
          <p:cNvPicPr>
            <a:picLocks noChangeAspect="1"/>
          </p:cNvPicPr>
          <p:nvPr/>
        </p:nvPicPr>
        <p:blipFill>
          <a:blip r:embed="rId2"/>
          <a:stretch>
            <a:fillRect/>
          </a:stretch>
        </p:blipFill>
        <p:spPr>
          <a:xfrm>
            <a:off x="244775" y="426842"/>
            <a:ext cx="8077200" cy="1473200"/>
          </a:xfrm>
          <a:prstGeom prst="rect">
            <a:avLst/>
          </a:prstGeom>
        </p:spPr>
      </p:pic>
      <p:pic>
        <p:nvPicPr>
          <p:cNvPr id="8" name="Picture 7"/>
          <p:cNvPicPr>
            <a:picLocks noChangeAspect="1"/>
          </p:cNvPicPr>
          <p:nvPr/>
        </p:nvPicPr>
        <p:blipFill>
          <a:blip r:embed="rId3"/>
          <a:stretch>
            <a:fillRect/>
          </a:stretch>
        </p:blipFill>
        <p:spPr>
          <a:xfrm>
            <a:off x="3983024" y="1976951"/>
            <a:ext cx="5006931" cy="3583753"/>
          </a:xfrm>
          <a:prstGeom prst="rect">
            <a:avLst/>
          </a:prstGeom>
        </p:spPr>
      </p:pic>
      <p:pic>
        <p:nvPicPr>
          <p:cNvPr id="10" name="Picture 9"/>
          <p:cNvPicPr>
            <a:picLocks noChangeAspect="1"/>
          </p:cNvPicPr>
          <p:nvPr/>
        </p:nvPicPr>
        <p:blipFill>
          <a:blip r:embed="rId4"/>
          <a:stretch>
            <a:fillRect/>
          </a:stretch>
        </p:blipFill>
        <p:spPr>
          <a:xfrm>
            <a:off x="0" y="2539379"/>
            <a:ext cx="3824890" cy="2338063"/>
          </a:xfrm>
          <a:prstGeom prst="rect">
            <a:avLst/>
          </a:prstGeom>
        </p:spPr>
      </p:pic>
    </p:spTree>
    <p:extLst>
      <p:ext uri="{BB962C8B-B14F-4D97-AF65-F5344CB8AC3E}">
        <p14:creationId xmlns:p14="http://schemas.microsoft.com/office/powerpoint/2010/main" val="26108223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smtClean="0"/>
              <a:t>Open Science Collaboration (2015)</a:t>
            </a:r>
            <a:r>
              <a:rPr lang="en-US" sz="1400" dirty="0"/>
              <a:t>. </a:t>
            </a:r>
            <a:r>
              <a:rPr lang="en-US" sz="1400" dirty="0" smtClean="0"/>
              <a:t>Science, 349.</a:t>
            </a:r>
            <a:endParaRPr lang="en-US" sz="1400" dirty="0"/>
          </a:p>
        </p:txBody>
      </p:sp>
      <p:pic>
        <p:nvPicPr>
          <p:cNvPr id="3" name="Picture 2"/>
          <p:cNvPicPr>
            <a:picLocks noChangeAspect="1"/>
          </p:cNvPicPr>
          <p:nvPr/>
        </p:nvPicPr>
        <p:blipFill>
          <a:blip r:embed="rId2"/>
          <a:stretch>
            <a:fillRect/>
          </a:stretch>
        </p:blipFill>
        <p:spPr>
          <a:xfrm>
            <a:off x="209604" y="1851081"/>
            <a:ext cx="8630777" cy="3653162"/>
          </a:xfrm>
          <a:prstGeom prst="rect">
            <a:avLst/>
          </a:prstGeom>
        </p:spPr>
      </p:pic>
      <p:pic>
        <p:nvPicPr>
          <p:cNvPr id="4" name="Picture 3"/>
          <p:cNvPicPr>
            <a:picLocks noChangeAspect="1"/>
          </p:cNvPicPr>
          <p:nvPr/>
        </p:nvPicPr>
        <p:blipFill>
          <a:blip r:embed="rId3"/>
          <a:stretch>
            <a:fillRect/>
          </a:stretch>
        </p:blipFill>
        <p:spPr>
          <a:xfrm>
            <a:off x="5397287" y="498704"/>
            <a:ext cx="3085461" cy="1337944"/>
          </a:xfrm>
          <a:prstGeom prst="rect">
            <a:avLst/>
          </a:prstGeom>
        </p:spPr>
      </p:pic>
    </p:spTree>
    <p:extLst>
      <p:ext uri="{BB962C8B-B14F-4D97-AF65-F5344CB8AC3E}">
        <p14:creationId xmlns:p14="http://schemas.microsoft.com/office/powerpoint/2010/main" val="28236977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dirty="0" smtClean="0"/>
              <a:t>Acknowledgements</a:t>
            </a:r>
          </a:p>
        </p:txBody>
      </p:sp>
      <p:sp>
        <p:nvSpPr>
          <p:cNvPr id="43011" name="Text Box 5"/>
          <p:cNvSpPr txBox="1">
            <a:spLocks noChangeArrowheads="1"/>
          </p:cNvSpPr>
          <p:nvPr/>
        </p:nvSpPr>
        <p:spPr bwMode="auto">
          <a:xfrm>
            <a:off x="502369" y="1807272"/>
            <a:ext cx="4894917" cy="2585323"/>
          </a:xfrm>
          <a:prstGeom prst="rect">
            <a:avLst/>
          </a:prstGeom>
          <a:noFill/>
          <a:ln w="9525">
            <a:noFill/>
            <a:miter lim="800000"/>
            <a:headEnd/>
            <a:tailEnd/>
          </a:ln>
        </p:spPr>
        <p:txBody>
          <a:bodyPr wrap="square">
            <a:spAutoFit/>
          </a:bodyPr>
          <a:lstStyle/>
          <a:p>
            <a:pPr>
              <a:spcBef>
                <a:spcPct val="50000"/>
              </a:spcBef>
            </a:pPr>
            <a:r>
              <a:rPr lang="en-GB" altLang="en-GB" dirty="0">
                <a:hlinkClick r:id="rId3"/>
              </a:rPr>
              <a:t>marcus.munafo@bristol.ac.uk</a:t>
            </a:r>
            <a:endParaRPr lang="en-GB" altLang="en-GB" dirty="0"/>
          </a:p>
          <a:p>
            <a:pPr>
              <a:spcBef>
                <a:spcPct val="50000"/>
              </a:spcBef>
            </a:pPr>
            <a:r>
              <a:rPr lang="en-GB" altLang="en-GB" dirty="0"/>
              <a:t>@</a:t>
            </a:r>
            <a:r>
              <a:rPr lang="en-GB" altLang="en-GB" dirty="0" err="1" smtClean="0"/>
              <a:t>MarcusMunafo</a:t>
            </a:r>
            <a:endParaRPr lang="en-GB" altLang="en-GB" dirty="0" smtClean="0"/>
          </a:p>
          <a:p>
            <a:pPr>
              <a:spcBef>
                <a:spcPct val="50000"/>
              </a:spcBef>
            </a:pPr>
            <a:r>
              <a:rPr lang="en-GB" altLang="en-GB" dirty="0" smtClean="0"/>
              <a:t>@</a:t>
            </a:r>
            <a:r>
              <a:rPr lang="en-GB" altLang="en-GB" dirty="0" err="1" smtClean="0"/>
              <a:t>BristolTARG</a:t>
            </a:r>
            <a:endParaRPr lang="en-GB" altLang="en-GB" dirty="0" smtClean="0"/>
          </a:p>
          <a:p>
            <a:pPr>
              <a:spcBef>
                <a:spcPct val="50000"/>
              </a:spcBef>
            </a:pPr>
            <a:endParaRPr lang="en-GB" altLang="en-GB" dirty="0" smtClean="0"/>
          </a:p>
          <a:p>
            <a:pPr>
              <a:spcBef>
                <a:spcPct val="50000"/>
              </a:spcBef>
            </a:pPr>
            <a:r>
              <a:rPr lang="en-GB" altLang="en-GB" sz="1400" dirty="0" smtClean="0">
                <a:hlinkClick r:id="rId4"/>
              </a:rPr>
              <a:t>http</a:t>
            </a:r>
            <a:r>
              <a:rPr lang="en-GB" altLang="en-GB" sz="1400" dirty="0">
                <a:hlinkClick r:id="rId4"/>
              </a:rPr>
              <a:t>://www.bristol.ac.uk/expsych/research/brain/</a:t>
            </a:r>
            <a:r>
              <a:rPr lang="en-GB" altLang="en-GB" sz="1400" dirty="0" smtClean="0">
                <a:hlinkClick r:id="rId4"/>
              </a:rPr>
              <a:t>targ</a:t>
            </a:r>
            <a:endParaRPr lang="en-GB" altLang="en-GB" sz="1400" dirty="0"/>
          </a:p>
          <a:p>
            <a:pPr>
              <a:spcBef>
                <a:spcPct val="50000"/>
              </a:spcBef>
            </a:pPr>
            <a:r>
              <a:rPr lang="en-GB" altLang="en-GB" sz="1400" dirty="0">
                <a:hlinkClick r:id="rId5"/>
              </a:rPr>
              <a:t>http://www.bris.ac.uk/expsych/events/reproducibility2018</a:t>
            </a:r>
            <a:r>
              <a:rPr lang="en-GB" altLang="en-GB" sz="1400" dirty="0" smtClean="0">
                <a:hlinkClick r:id="rId5"/>
              </a:rPr>
              <a:t>/</a:t>
            </a:r>
            <a:endParaRPr lang="en-GB" altLang="en-GB" sz="1400" dirty="0" smtClean="0"/>
          </a:p>
          <a:p>
            <a:pPr>
              <a:spcBef>
                <a:spcPct val="50000"/>
              </a:spcBef>
            </a:pPr>
            <a:endParaRPr lang="en-GB" altLang="en-GB" sz="1400" dirty="0"/>
          </a:p>
        </p:txBody>
      </p:sp>
      <p:sp>
        <p:nvSpPr>
          <p:cNvPr id="8" name="Text Box 5"/>
          <p:cNvSpPr txBox="1">
            <a:spLocks noChangeArrowheads="1"/>
          </p:cNvSpPr>
          <p:nvPr/>
        </p:nvSpPr>
        <p:spPr bwMode="auto">
          <a:xfrm>
            <a:off x="5469645" y="753446"/>
            <a:ext cx="3201565" cy="510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pPr>
            <a:r>
              <a:rPr lang="en-GB" altLang="en-GB" sz="1050" b="1" dirty="0"/>
              <a:t>Tobacco and Alcohol Research Group</a:t>
            </a:r>
            <a:r>
              <a:rPr lang="en-GB" altLang="en-GB" sz="1050" b="1" dirty="0" smtClean="0"/>
              <a:t>:</a:t>
            </a:r>
          </a:p>
          <a:p>
            <a:pPr eaLnBrk="1" hangingPunct="1">
              <a:spcBef>
                <a:spcPts val="0"/>
              </a:spcBef>
            </a:pPr>
            <a:endParaRPr lang="en-GB" altLang="en-GB" sz="1050" b="1" dirty="0"/>
          </a:p>
          <a:p>
            <a:pPr eaLnBrk="1" hangingPunct="1">
              <a:spcBef>
                <a:spcPts val="0"/>
              </a:spcBef>
            </a:pPr>
            <a:r>
              <a:rPr lang="en-GB" altLang="en-GB" sz="1050" dirty="0" smtClean="0"/>
              <a:t>Angela Attwood	Senior Lecturer</a:t>
            </a:r>
          </a:p>
          <a:p>
            <a:pPr eaLnBrk="1" hangingPunct="1">
              <a:spcBef>
                <a:spcPts val="0"/>
              </a:spcBef>
            </a:pPr>
            <a:r>
              <a:rPr lang="en-GB" altLang="en-GB" sz="1050" dirty="0" smtClean="0"/>
              <a:t>Anna Blackwell		Postdoc</a:t>
            </a:r>
          </a:p>
          <a:p>
            <a:pPr eaLnBrk="1" hangingPunct="1">
              <a:spcBef>
                <a:spcPts val="0"/>
              </a:spcBef>
            </a:pPr>
            <a:r>
              <a:rPr lang="en-GB" altLang="en-GB" sz="1050" dirty="0" smtClean="0"/>
              <a:t>Laura </a:t>
            </a:r>
            <a:r>
              <a:rPr lang="en-GB" altLang="en-GB" sz="1050" dirty="0" err="1" smtClean="0"/>
              <a:t>Brocklebank</a:t>
            </a:r>
            <a:r>
              <a:rPr lang="en-GB" altLang="en-GB" sz="1050" dirty="0" smtClean="0"/>
              <a:t>	Postdoc</a:t>
            </a:r>
          </a:p>
          <a:p>
            <a:pPr eaLnBrk="1" hangingPunct="1">
              <a:spcBef>
                <a:spcPts val="0"/>
              </a:spcBef>
            </a:pPr>
            <a:r>
              <a:rPr lang="en-GB" altLang="en-GB" sz="1050" dirty="0" smtClean="0"/>
              <a:t>Emily Crowe		PhD Student</a:t>
            </a:r>
          </a:p>
          <a:p>
            <a:pPr eaLnBrk="1" hangingPunct="1">
              <a:spcBef>
                <a:spcPts val="0"/>
              </a:spcBef>
            </a:pPr>
            <a:r>
              <a:rPr lang="en-GB" altLang="en-GB" sz="1050" dirty="0" err="1" smtClean="0"/>
              <a:t>Perline</a:t>
            </a:r>
            <a:r>
              <a:rPr lang="en-GB" altLang="en-GB" sz="1050" dirty="0" smtClean="0"/>
              <a:t> </a:t>
            </a:r>
            <a:r>
              <a:rPr lang="en-GB" altLang="en-GB" sz="1050" dirty="0" err="1" smtClean="0"/>
              <a:t>Demange</a:t>
            </a:r>
            <a:r>
              <a:rPr lang="en-GB" altLang="en-GB" sz="1050" dirty="0" smtClean="0"/>
              <a:t>	Research Assistant</a:t>
            </a:r>
          </a:p>
          <a:p>
            <a:pPr eaLnBrk="1" hangingPunct="1">
              <a:spcBef>
                <a:spcPts val="0"/>
              </a:spcBef>
            </a:pPr>
            <a:r>
              <a:rPr lang="en-GB" altLang="en-GB" sz="1050" dirty="0" err="1" smtClean="0"/>
              <a:t>Maddy</a:t>
            </a:r>
            <a:r>
              <a:rPr lang="en-GB" altLang="en-GB" sz="1050" dirty="0" smtClean="0"/>
              <a:t> Dyer		PhD Student</a:t>
            </a:r>
          </a:p>
          <a:p>
            <a:pPr eaLnBrk="1" hangingPunct="1">
              <a:spcBef>
                <a:spcPts val="0"/>
              </a:spcBef>
            </a:pPr>
            <a:r>
              <a:rPr lang="en-GB" altLang="en-GB" sz="1050" dirty="0" err="1" smtClean="0"/>
              <a:t>Kayleigh</a:t>
            </a:r>
            <a:r>
              <a:rPr lang="en-GB" altLang="en-GB" sz="1050" dirty="0" smtClean="0"/>
              <a:t> </a:t>
            </a:r>
            <a:r>
              <a:rPr lang="en-GB" altLang="en-GB" sz="1050" dirty="0" err="1" smtClean="0"/>
              <a:t>Easey</a:t>
            </a:r>
            <a:r>
              <a:rPr lang="en-GB" altLang="en-GB" sz="1050" dirty="0" smtClean="0"/>
              <a:t>	PhD Student</a:t>
            </a:r>
          </a:p>
          <a:p>
            <a:pPr eaLnBrk="1" hangingPunct="1">
              <a:spcBef>
                <a:spcPts val="0"/>
              </a:spcBef>
            </a:pPr>
            <a:r>
              <a:rPr lang="en-GB" altLang="en-GB" sz="1050" dirty="0" smtClean="0"/>
              <a:t>Andy Eastwood	PhD Student</a:t>
            </a:r>
          </a:p>
          <a:p>
            <a:pPr eaLnBrk="1" hangingPunct="1">
              <a:spcBef>
                <a:spcPts val="0"/>
              </a:spcBef>
            </a:pPr>
            <a:r>
              <a:rPr lang="en-GB" altLang="en-GB" sz="1050" dirty="0" smtClean="0"/>
              <a:t>Meg </a:t>
            </a:r>
            <a:r>
              <a:rPr lang="en-GB" altLang="en-GB" sz="1050" dirty="0" err="1" smtClean="0"/>
              <a:t>Fluharty</a:t>
            </a:r>
            <a:r>
              <a:rPr lang="en-GB" altLang="en-GB" sz="1050" dirty="0" smtClean="0"/>
              <a:t>		PhD Student</a:t>
            </a:r>
          </a:p>
          <a:p>
            <a:pPr eaLnBrk="1" hangingPunct="1">
              <a:spcBef>
                <a:spcPts val="0"/>
              </a:spcBef>
            </a:pPr>
            <a:r>
              <a:rPr lang="en-GB" altLang="en-GB" sz="1050" dirty="0" smtClean="0"/>
              <a:t>Elis </a:t>
            </a:r>
            <a:r>
              <a:rPr lang="en-GB" altLang="en-GB" sz="1050" dirty="0" err="1" smtClean="0"/>
              <a:t>Haan</a:t>
            </a:r>
            <a:r>
              <a:rPr lang="en-GB" altLang="en-GB" sz="1050" dirty="0" smtClean="0"/>
              <a:t>		PhD Student</a:t>
            </a:r>
          </a:p>
          <a:p>
            <a:pPr eaLnBrk="1" hangingPunct="1">
              <a:spcBef>
                <a:spcPts val="0"/>
              </a:spcBef>
            </a:pPr>
            <a:r>
              <a:rPr lang="en-GB" altLang="en-GB" sz="1050" dirty="0" smtClean="0"/>
              <a:t>Eleanor Kennedy	PhD Student</a:t>
            </a:r>
          </a:p>
          <a:p>
            <a:pPr eaLnBrk="1" hangingPunct="1">
              <a:spcBef>
                <a:spcPts val="0"/>
              </a:spcBef>
            </a:pPr>
            <a:r>
              <a:rPr lang="en-GB" altLang="en-GB" sz="1050" dirty="0" smtClean="0"/>
              <a:t>Jasmine </a:t>
            </a:r>
            <a:r>
              <a:rPr lang="en-GB" altLang="en-GB" sz="1050" dirty="0" err="1" smtClean="0"/>
              <a:t>Khouja</a:t>
            </a:r>
            <a:r>
              <a:rPr lang="en-GB" altLang="en-GB" sz="1050" dirty="0" smtClean="0"/>
              <a:t>	PhD Student</a:t>
            </a:r>
          </a:p>
          <a:p>
            <a:pPr eaLnBrk="1" hangingPunct="1">
              <a:spcBef>
                <a:spcPts val="0"/>
              </a:spcBef>
            </a:pPr>
            <a:r>
              <a:rPr lang="en-GB" altLang="en-GB" sz="1050" dirty="0" smtClean="0"/>
              <a:t>Glenda </a:t>
            </a:r>
            <a:r>
              <a:rPr lang="en-GB" altLang="en-GB" sz="1050" dirty="0" err="1" smtClean="0"/>
              <a:t>Lassi</a:t>
            </a:r>
            <a:r>
              <a:rPr lang="en-GB" altLang="en-GB" sz="1050" dirty="0" smtClean="0"/>
              <a:t>		Postdoc</a:t>
            </a:r>
          </a:p>
          <a:p>
            <a:pPr eaLnBrk="1" hangingPunct="1">
              <a:spcBef>
                <a:spcPts val="0"/>
              </a:spcBef>
            </a:pPr>
            <a:r>
              <a:rPr lang="en-GB" altLang="en-GB" sz="1050" dirty="0" smtClean="0"/>
              <a:t>Rebecca Lawn		PhD Student</a:t>
            </a:r>
          </a:p>
          <a:p>
            <a:pPr eaLnBrk="1" hangingPunct="1">
              <a:spcBef>
                <a:spcPts val="0"/>
              </a:spcBef>
            </a:pPr>
            <a:r>
              <a:rPr lang="en-GB" altLang="en-GB" sz="1050" dirty="0" smtClean="0"/>
              <a:t>Jim </a:t>
            </a:r>
            <a:r>
              <a:rPr lang="en-GB" altLang="en-GB" sz="1050" dirty="0" err="1" smtClean="0"/>
              <a:t>Lumsden</a:t>
            </a:r>
            <a:r>
              <a:rPr lang="en-GB" altLang="en-GB" sz="1050" dirty="0" smtClean="0"/>
              <a:t>		PhD Student</a:t>
            </a:r>
          </a:p>
          <a:p>
            <a:pPr eaLnBrk="1" hangingPunct="1">
              <a:spcBef>
                <a:spcPts val="0"/>
              </a:spcBef>
            </a:pPr>
            <a:r>
              <a:rPr lang="en-GB" altLang="en-GB" sz="1050" dirty="0" smtClean="0"/>
              <a:t>Olivia </a:t>
            </a:r>
            <a:r>
              <a:rPr lang="en-GB" altLang="en-GB" sz="1050" dirty="0"/>
              <a:t>Maynard	</a:t>
            </a:r>
            <a:r>
              <a:rPr lang="en-GB" altLang="en-GB" sz="1050" dirty="0" smtClean="0"/>
              <a:t>	Lecturer</a:t>
            </a:r>
          </a:p>
          <a:p>
            <a:pPr eaLnBrk="1" hangingPunct="1">
              <a:spcBef>
                <a:spcPts val="0"/>
              </a:spcBef>
            </a:pPr>
            <a:r>
              <a:rPr lang="en-GB" altLang="en-GB" sz="1050" dirty="0" smtClean="0"/>
              <a:t>Sarah Peters		PhD Student</a:t>
            </a:r>
          </a:p>
          <a:p>
            <a:pPr eaLnBrk="1" hangingPunct="1">
              <a:spcBef>
                <a:spcPts val="0"/>
              </a:spcBef>
            </a:pPr>
            <a:r>
              <a:rPr lang="en-GB" altLang="en-GB" sz="1050" dirty="0" smtClean="0"/>
              <a:t>Vicky Rice		PhD Student</a:t>
            </a:r>
          </a:p>
          <a:p>
            <a:pPr eaLnBrk="1" hangingPunct="1">
              <a:spcBef>
                <a:spcPts val="0"/>
              </a:spcBef>
            </a:pPr>
            <a:r>
              <a:rPr lang="en-GB" altLang="en-GB" sz="1050" dirty="0" smtClean="0"/>
              <a:t>Laura </a:t>
            </a:r>
            <a:r>
              <a:rPr lang="en-GB" altLang="en-GB" sz="1050" dirty="0" err="1" smtClean="0"/>
              <a:t>Schellhas</a:t>
            </a:r>
            <a:r>
              <a:rPr lang="en-GB" altLang="en-GB" sz="1050" dirty="0" smtClean="0"/>
              <a:t>	PhD Student</a:t>
            </a:r>
          </a:p>
          <a:p>
            <a:pPr eaLnBrk="1" hangingPunct="1">
              <a:spcBef>
                <a:spcPts val="0"/>
              </a:spcBef>
            </a:pPr>
            <a:r>
              <a:rPr lang="en-GB" altLang="en-GB" sz="1050" dirty="0" smtClean="0"/>
              <a:t>Hannah </a:t>
            </a:r>
            <a:r>
              <a:rPr lang="en-GB" altLang="en-GB" sz="1050" dirty="0" err="1" smtClean="0"/>
              <a:t>Sallis</a:t>
            </a:r>
            <a:r>
              <a:rPr lang="en-GB" altLang="en-GB" sz="1050" dirty="0" smtClean="0"/>
              <a:t>		Postdoc</a:t>
            </a:r>
          </a:p>
          <a:p>
            <a:pPr eaLnBrk="1" hangingPunct="1">
              <a:spcBef>
                <a:spcPts val="0"/>
              </a:spcBef>
            </a:pPr>
            <a:r>
              <a:rPr lang="en-GB" altLang="en-GB" sz="1050" dirty="0" smtClean="0"/>
              <a:t>Carlos </a:t>
            </a:r>
            <a:r>
              <a:rPr lang="en-GB" altLang="en-GB" sz="1050" dirty="0" err="1" smtClean="0"/>
              <a:t>Sillero</a:t>
            </a:r>
            <a:r>
              <a:rPr lang="en-GB" altLang="en-GB" sz="1050" dirty="0" smtClean="0"/>
              <a:t>		Research Assistant</a:t>
            </a:r>
          </a:p>
          <a:p>
            <a:pPr eaLnBrk="1" hangingPunct="1">
              <a:spcBef>
                <a:spcPts val="0"/>
              </a:spcBef>
            </a:pPr>
            <a:r>
              <a:rPr lang="en-GB" altLang="en-GB" sz="1050" dirty="0" smtClean="0"/>
              <a:t>Andy Skinner		Postdoc</a:t>
            </a:r>
          </a:p>
          <a:p>
            <a:pPr eaLnBrk="1" hangingPunct="1">
              <a:spcBef>
                <a:spcPts val="0"/>
              </a:spcBef>
            </a:pPr>
            <a:r>
              <a:rPr lang="en-GB" altLang="en-GB" sz="1050" dirty="0" smtClean="0"/>
              <a:t>Giulia </a:t>
            </a:r>
            <a:r>
              <a:rPr lang="en-GB" altLang="en-GB" sz="1050" dirty="0" err="1" smtClean="0"/>
              <a:t>Sorrentino</a:t>
            </a:r>
            <a:r>
              <a:rPr lang="en-GB" altLang="en-GB" sz="1050" dirty="0" smtClean="0"/>
              <a:t>	Research Assistant</a:t>
            </a:r>
          </a:p>
          <a:p>
            <a:pPr eaLnBrk="1" hangingPunct="1">
              <a:spcBef>
                <a:spcPts val="0"/>
              </a:spcBef>
            </a:pPr>
            <a:r>
              <a:rPr lang="en-GB" altLang="en-GB" sz="1050" dirty="0" smtClean="0"/>
              <a:t>Chris Stone		Research Assistant</a:t>
            </a:r>
          </a:p>
          <a:p>
            <a:pPr eaLnBrk="1" hangingPunct="1">
              <a:spcBef>
                <a:spcPts val="0"/>
              </a:spcBef>
            </a:pPr>
            <a:r>
              <a:rPr lang="en-GB" altLang="en-GB" sz="1050" dirty="0" err="1" smtClean="0"/>
              <a:t>Steph</a:t>
            </a:r>
            <a:r>
              <a:rPr lang="en-GB" altLang="en-GB" sz="1050" dirty="0" smtClean="0"/>
              <a:t> </a:t>
            </a:r>
            <a:r>
              <a:rPr lang="en-GB" altLang="en-GB" sz="1050" dirty="0" err="1" smtClean="0"/>
              <a:t>Suddell</a:t>
            </a:r>
            <a:r>
              <a:rPr lang="en-GB" altLang="en-GB" sz="1050" dirty="0" smtClean="0"/>
              <a:t>		PhD Student</a:t>
            </a:r>
          </a:p>
          <a:p>
            <a:pPr eaLnBrk="1" hangingPunct="1">
              <a:spcBef>
                <a:spcPts val="0"/>
              </a:spcBef>
            </a:pPr>
            <a:r>
              <a:rPr lang="en-GB" altLang="en-GB" sz="1050" dirty="0" smtClean="0"/>
              <a:t>Gemma Taylor		Postdoc</a:t>
            </a:r>
          </a:p>
          <a:p>
            <a:pPr eaLnBrk="1" hangingPunct="1">
              <a:spcBef>
                <a:spcPts val="0"/>
              </a:spcBef>
            </a:pPr>
            <a:r>
              <a:rPr lang="en-GB" altLang="en-GB" sz="1050" dirty="0" err="1" smtClean="0"/>
              <a:t>Jorien</a:t>
            </a:r>
            <a:r>
              <a:rPr lang="en-GB" altLang="en-GB" sz="1050" dirty="0" smtClean="0"/>
              <a:t> </a:t>
            </a:r>
            <a:r>
              <a:rPr lang="en-GB" altLang="en-GB" sz="1050" dirty="0" err="1" smtClean="0"/>
              <a:t>Treur</a:t>
            </a:r>
            <a:r>
              <a:rPr lang="en-GB" altLang="en-GB" sz="1050" dirty="0" smtClean="0"/>
              <a:t>		Postdoc</a:t>
            </a:r>
          </a:p>
          <a:p>
            <a:pPr eaLnBrk="1" hangingPunct="1">
              <a:spcBef>
                <a:spcPts val="0"/>
              </a:spcBef>
            </a:pPr>
            <a:r>
              <a:rPr lang="en-GB" altLang="en-GB" sz="1050" dirty="0" smtClean="0"/>
              <a:t>David Troy		PhD Student</a:t>
            </a:r>
          </a:p>
          <a:p>
            <a:pPr eaLnBrk="1" hangingPunct="1">
              <a:spcBef>
                <a:spcPts val="0"/>
              </a:spcBef>
            </a:pPr>
            <a:r>
              <a:rPr lang="en-GB" altLang="en-GB" sz="1050" dirty="0" smtClean="0"/>
              <a:t>Robyn </a:t>
            </a:r>
            <a:r>
              <a:rPr lang="en-GB" altLang="en-GB" sz="1050" dirty="0" err="1" smtClean="0"/>
              <a:t>Wootton</a:t>
            </a:r>
            <a:r>
              <a:rPr lang="en-GB" altLang="en-GB" sz="1050" dirty="0" smtClean="0"/>
              <a:t>	Postdoc</a:t>
            </a:r>
            <a:endParaRPr lang="en-GB" altLang="en-GB" sz="1050" dirty="0"/>
          </a:p>
        </p:txBody>
      </p:sp>
      <p:pic>
        <p:nvPicPr>
          <p:cNvPr id="1027" name="Picture 3" descr="O:\Documents\Templates\Logos\UKCT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241" y="4574944"/>
            <a:ext cx="4142723" cy="119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83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Replication</a:t>
            </a:r>
            <a:r>
              <a:rPr lang="mr-IN" dirty="0" smtClean="0"/>
              <a:t>…</a:t>
            </a:r>
            <a:endParaRPr lang="en-US" dirty="0"/>
          </a:p>
        </p:txBody>
      </p:sp>
      <p:pic>
        <p:nvPicPr>
          <p:cNvPr id="4" name="Picture 3" descr="DZzK2S4UQAA8cYS.jpg-large.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404" y="606073"/>
            <a:ext cx="3551715" cy="5079465"/>
          </a:xfrm>
          <a:prstGeom prst="rect">
            <a:avLst/>
          </a:prstGeom>
        </p:spPr>
      </p:pic>
      <p:pic>
        <p:nvPicPr>
          <p:cNvPr id="5" name="Picture 4" descr="d41586-018-01023-3_15406788.jp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94" y="2121254"/>
            <a:ext cx="4910609" cy="3290108"/>
          </a:xfrm>
          <a:prstGeom prst="rect">
            <a:avLst/>
          </a:prstGeom>
        </p:spPr>
      </p:pic>
      <p:sp>
        <p:nvSpPr>
          <p:cNvPr id="6" name="TextBox 5"/>
          <p:cNvSpPr txBox="1"/>
          <p:nvPr/>
        </p:nvSpPr>
        <p:spPr>
          <a:xfrm>
            <a:off x="5657049" y="5613387"/>
            <a:ext cx="3146012" cy="276999"/>
          </a:xfrm>
          <a:prstGeom prst="rect">
            <a:avLst/>
          </a:prstGeom>
          <a:noFill/>
        </p:spPr>
        <p:txBody>
          <a:bodyPr wrap="square" rtlCol="0">
            <a:spAutoFit/>
          </a:bodyPr>
          <a:lstStyle/>
          <a:p>
            <a:r>
              <a:rPr lang="en-US" sz="1200" dirty="0" smtClean="0"/>
              <a:t>Cartoon: </a:t>
            </a:r>
            <a:r>
              <a:rPr lang="en-US" sz="1200" dirty="0" err="1" smtClean="0"/>
              <a:t>Matteo</a:t>
            </a:r>
            <a:r>
              <a:rPr lang="en-US" sz="1200" dirty="0" smtClean="0"/>
              <a:t> </a:t>
            </a:r>
            <a:r>
              <a:rPr lang="en-US" sz="1200" dirty="0" err="1" smtClean="0"/>
              <a:t>Farinella</a:t>
            </a:r>
            <a:endParaRPr lang="en-US" sz="1200" dirty="0"/>
          </a:p>
        </p:txBody>
      </p:sp>
    </p:spTree>
    <p:extLst>
      <p:ext uri="{BB962C8B-B14F-4D97-AF65-F5344CB8AC3E}">
        <p14:creationId xmlns:p14="http://schemas.microsoft.com/office/powerpoint/2010/main" val="6712508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Pre-registration of study protocols</a:t>
            </a:r>
            <a:r>
              <a:rPr lang="mr-IN" dirty="0" smtClean="0"/>
              <a: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Protects against </a:t>
            </a:r>
            <a:r>
              <a:rPr lang="en-US" dirty="0" err="1" smtClean="0"/>
              <a:t>HARKing</a:t>
            </a:r>
            <a:endParaRPr lang="en-US" dirty="0"/>
          </a:p>
          <a:p>
            <a:pPr marL="457200" indent="-457200">
              <a:buFont typeface="+mj-lt"/>
              <a:buAutoNum type="arabicParenR"/>
            </a:pPr>
            <a:r>
              <a:rPr lang="en-US" dirty="0" smtClean="0"/>
              <a:t>Reduces P-hacking</a:t>
            </a:r>
            <a:endParaRPr lang="en-US" dirty="0"/>
          </a:p>
          <a:p>
            <a:pPr marL="457200" indent="-457200">
              <a:buFont typeface="+mj-lt"/>
              <a:buAutoNum type="arabicParenR"/>
            </a:pPr>
            <a:r>
              <a:rPr lang="en-US" dirty="0"/>
              <a:t>Protects against publication bias</a:t>
            </a:r>
          </a:p>
          <a:p>
            <a:pPr marL="457200" indent="-457200">
              <a:buFont typeface="+mj-lt"/>
              <a:buAutoNum type="arabicParenR"/>
            </a:pPr>
            <a:r>
              <a:rPr lang="en-US" dirty="0" smtClean="0"/>
              <a:t>Increases the risk of being “scooped”</a:t>
            </a:r>
            <a:endParaRPr lang="en-US" dirty="0"/>
          </a:p>
          <a:p>
            <a:pPr marL="457200" indent="-457200">
              <a:buFont typeface="+mj-lt"/>
              <a:buAutoNum type="arabicParenR"/>
            </a:pPr>
            <a:r>
              <a:rPr lang="en-US" dirty="0"/>
              <a:t>Makes </a:t>
            </a:r>
            <a:r>
              <a:rPr lang="en-US" dirty="0" smtClean="0"/>
              <a:t>exploratory research impossible</a:t>
            </a:r>
            <a:endParaRPr lang="en-US" dirty="0"/>
          </a:p>
          <a:p>
            <a:endParaRPr lang="en-US" dirty="0"/>
          </a:p>
        </p:txBody>
      </p:sp>
    </p:spTree>
    <p:extLst>
      <p:ext uri="{BB962C8B-B14F-4D97-AF65-F5344CB8AC3E}">
        <p14:creationId xmlns:p14="http://schemas.microsoft.com/office/powerpoint/2010/main" val="14572978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research data</a:t>
            </a:r>
            <a:r>
              <a:rPr lang="mr-IN" dirty="0" smtClean="0"/>
              <a: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Enables efficient re-use</a:t>
            </a:r>
          </a:p>
          <a:p>
            <a:pPr marL="457200" indent="-457200">
              <a:buFont typeface="+mj-lt"/>
              <a:buAutoNum type="arabicParenR"/>
            </a:pPr>
            <a:r>
              <a:rPr lang="en-US" dirty="0" smtClean="0"/>
              <a:t>Acts as a quality control measures</a:t>
            </a:r>
          </a:p>
          <a:p>
            <a:pPr marL="457200" indent="-457200">
              <a:buFont typeface="+mj-lt"/>
              <a:buAutoNum type="arabicParenR"/>
            </a:pPr>
            <a:r>
              <a:rPr lang="en-US" dirty="0" smtClean="0"/>
              <a:t>Protects against publication bias</a:t>
            </a:r>
          </a:p>
          <a:p>
            <a:pPr marL="457200" indent="-457200">
              <a:buFont typeface="+mj-lt"/>
              <a:buAutoNum type="arabicParenR"/>
            </a:pPr>
            <a:r>
              <a:rPr lang="en-US" dirty="0" smtClean="0"/>
              <a:t>Allows others to profit from your hard work</a:t>
            </a:r>
          </a:p>
          <a:p>
            <a:pPr marL="457200" indent="-457200">
              <a:buFont typeface="+mj-lt"/>
              <a:buAutoNum type="arabicParenR"/>
            </a:pPr>
            <a:r>
              <a:rPr lang="en-US" dirty="0" smtClean="0"/>
              <a:t>Makes </a:t>
            </a:r>
            <a:r>
              <a:rPr lang="en-US" dirty="0" err="1" smtClean="0"/>
              <a:t>commercialisation</a:t>
            </a:r>
            <a:r>
              <a:rPr lang="en-US" dirty="0" smtClean="0"/>
              <a:t> of research harder</a:t>
            </a:r>
            <a:endParaRPr lang="en-US" dirty="0"/>
          </a:p>
        </p:txBody>
      </p:sp>
    </p:spTree>
    <p:extLst>
      <p:ext uri="{BB962C8B-B14F-4D97-AF65-F5344CB8AC3E}">
        <p14:creationId xmlns:p14="http://schemas.microsoft.com/office/powerpoint/2010/main" val="2248274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act Fact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81" y="1157228"/>
            <a:ext cx="8122363" cy="4153121"/>
          </a:xfrm>
          <a:prstGeom prst="rect">
            <a:avLst/>
          </a:prstGeom>
        </p:spPr>
      </p:pic>
    </p:spTree>
    <p:extLst>
      <p:ext uri="{BB962C8B-B14F-4D97-AF65-F5344CB8AC3E}">
        <p14:creationId xmlns:p14="http://schemas.microsoft.com/office/powerpoint/2010/main" val="103867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_image002.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42" y="643972"/>
            <a:ext cx="7743670" cy="5174180"/>
          </a:xfrm>
          <a:prstGeom prst="rect">
            <a:avLst/>
          </a:prstGeom>
        </p:spPr>
      </p:pic>
    </p:spTree>
    <p:extLst>
      <p:ext uri="{BB962C8B-B14F-4D97-AF65-F5344CB8AC3E}">
        <p14:creationId xmlns:p14="http://schemas.microsoft.com/office/powerpoint/2010/main" val="4274206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rden of Forking Path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988" y="533919"/>
            <a:ext cx="6212254" cy="5378129"/>
          </a:xfrm>
          <a:prstGeom prst="rect">
            <a:avLst/>
          </a:prstGeom>
        </p:spPr>
      </p:pic>
    </p:spTree>
    <p:extLst>
      <p:ext uri="{BB962C8B-B14F-4D97-AF65-F5344CB8AC3E}">
        <p14:creationId xmlns:p14="http://schemas.microsoft.com/office/powerpoint/2010/main" val="1557644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268" y="582554"/>
            <a:ext cx="4083694" cy="338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25" y="589633"/>
            <a:ext cx="4479438" cy="339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0" y="559738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Munafò et al. (2010). Biol Psychiatry, 67, e21-e23.</a:t>
            </a:r>
          </a:p>
        </p:txBody>
      </p:sp>
    </p:spTree>
    <p:extLst>
      <p:ext uri="{BB962C8B-B14F-4D97-AF65-F5344CB8AC3E}">
        <p14:creationId xmlns:p14="http://schemas.microsoft.com/office/powerpoint/2010/main" val="39525208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25" y="589633"/>
            <a:ext cx="4479438" cy="339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0" y="5611813"/>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Munafò et al. (2010). Biol Psychiatry, 67, e21-e23.</a:t>
            </a:r>
          </a:p>
        </p:txBody>
      </p:sp>
      <p:graphicFrame>
        <p:nvGraphicFramePr>
          <p:cNvPr id="5" name="Object 4"/>
          <p:cNvGraphicFramePr>
            <a:graphicFrameLocks noChangeAspect="1"/>
          </p:cNvGraphicFramePr>
          <p:nvPr>
            <p:extLst>
              <p:ext uri="{D42A27DB-BD31-4B8C-83A1-F6EECF244321}">
                <p14:modId xmlns:p14="http://schemas.microsoft.com/office/powerpoint/2010/main" val="2646767157"/>
              </p:ext>
            </p:extLst>
          </p:nvPr>
        </p:nvGraphicFramePr>
        <p:xfrm>
          <a:off x="4801469" y="606074"/>
          <a:ext cx="4182736" cy="3737446"/>
        </p:xfrm>
        <a:graphic>
          <a:graphicData uri="http://schemas.openxmlformats.org/presentationml/2006/ole">
            <mc:AlternateContent xmlns:mc="http://schemas.openxmlformats.org/markup-compatibility/2006">
              <mc:Choice xmlns:v="urn:schemas-microsoft-com:vml" Requires="v">
                <p:oleObj spid="_x0000_s4106" name="Worksheet" r:id="rId5" imgW="3686070" imgH="2390776" progId="Excel.Sheet.8">
                  <p:embed/>
                </p:oleObj>
              </mc:Choice>
              <mc:Fallback>
                <p:oleObj name="Worksheet" r:id="rId5" imgW="3686070" imgH="239077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1469" y="606074"/>
                        <a:ext cx="4182736" cy="373744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409203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8" descr="Cli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03" y="851389"/>
            <a:ext cx="8741957" cy="189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16"/>
          <p:cNvGraphicFramePr>
            <a:graphicFrameLocks noChangeAspect="1"/>
          </p:cNvGraphicFramePr>
          <p:nvPr>
            <p:extLst>
              <p:ext uri="{D42A27DB-BD31-4B8C-83A1-F6EECF244321}">
                <p14:modId xmlns:p14="http://schemas.microsoft.com/office/powerpoint/2010/main" val="2273607186"/>
              </p:ext>
            </p:extLst>
          </p:nvPr>
        </p:nvGraphicFramePr>
        <p:xfrm>
          <a:off x="221780" y="3261248"/>
          <a:ext cx="4279037" cy="2403444"/>
        </p:xfrm>
        <a:graphic>
          <a:graphicData uri="http://schemas.openxmlformats.org/presentationml/2006/ole">
            <mc:AlternateContent xmlns:mc="http://schemas.openxmlformats.org/markup-compatibility/2006">
              <mc:Choice xmlns:v="urn:schemas-microsoft-com:vml" Requires="v">
                <p:oleObj spid="_x0000_s5137" name="Chart" r:id="rId4" imgW="4867202" imgH="2581177" progId="Excel.Chart.8">
                  <p:embed/>
                </p:oleObj>
              </mc:Choice>
              <mc:Fallback>
                <p:oleObj name="Chart" r:id="rId4" imgW="4867202" imgH="2581177" progId="Excel.Char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80" y="3261248"/>
                        <a:ext cx="4279037" cy="2403444"/>
                      </a:xfrm>
                      <a:prstGeom prst="rect">
                        <a:avLst/>
                      </a:prstGeom>
                      <a:noFill/>
                      <a:ln>
                        <a:noFill/>
                      </a:ln>
                      <a:effectLst/>
                      <a:extLst/>
                    </p:spPr>
                  </p:pic>
                </p:oleObj>
              </mc:Fallback>
            </mc:AlternateContent>
          </a:graphicData>
        </a:graphic>
      </p:graphicFrame>
      <p:graphicFrame>
        <p:nvGraphicFramePr>
          <p:cNvPr id="5" name="Object 15"/>
          <p:cNvGraphicFramePr>
            <a:graphicFrameLocks noChangeAspect="1"/>
          </p:cNvGraphicFramePr>
          <p:nvPr>
            <p:extLst>
              <p:ext uri="{D42A27DB-BD31-4B8C-83A1-F6EECF244321}">
                <p14:modId xmlns:p14="http://schemas.microsoft.com/office/powerpoint/2010/main" val="1849305268"/>
              </p:ext>
            </p:extLst>
          </p:nvPr>
        </p:nvGraphicFramePr>
        <p:xfrm>
          <a:off x="4636816" y="3261248"/>
          <a:ext cx="4292625" cy="2411076"/>
        </p:xfrm>
        <a:graphic>
          <a:graphicData uri="http://schemas.openxmlformats.org/presentationml/2006/ole">
            <mc:AlternateContent xmlns:mc="http://schemas.openxmlformats.org/markup-compatibility/2006">
              <mc:Choice xmlns:v="urn:schemas-microsoft-com:vml" Requires="v">
                <p:oleObj spid="_x0000_s5138" name="Chart" r:id="rId6" imgW="4867202" imgH="2581177" progId="Excel.Chart.8">
                  <p:embed/>
                </p:oleObj>
              </mc:Choice>
              <mc:Fallback>
                <p:oleObj name="Chart" r:id="rId6" imgW="4867202" imgH="2581177" progId="Excel.Char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6816" y="3261248"/>
                        <a:ext cx="4292625" cy="241107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339144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smtClean="0"/>
              <a:t>Dreber</a:t>
            </a:r>
            <a:r>
              <a:rPr lang="en-US" sz="1400" dirty="0" smtClean="0"/>
              <a:t> et </a:t>
            </a:r>
            <a:r>
              <a:rPr lang="en-US" sz="1400" dirty="0"/>
              <a:t>al. </a:t>
            </a:r>
            <a:r>
              <a:rPr lang="en-US" sz="1400" dirty="0" smtClean="0"/>
              <a:t>(2015)</a:t>
            </a:r>
            <a:r>
              <a:rPr lang="en-US" sz="1400" dirty="0"/>
              <a:t>. </a:t>
            </a:r>
            <a:r>
              <a:rPr lang="en-US" sz="1400" dirty="0" smtClean="0"/>
              <a:t>PNAS, 112, 15343-15347.</a:t>
            </a:r>
            <a:endParaRPr lang="en-US" sz="1400" dirty="0"/>
          </a:p>
        </p:txBody>
      </p:sp>
      <p:pic>
        <p:nvPicPr>
          <p:cNvPr id="2" name="Picture 1"/>
          <p:cNvPicPr>
            <a:picLocks noChangeAspect="1"/>
          </p:cNvPicPr>
          <p:nvPr/>
        </p:nvPicPr>
        <p:blipFill>
          <a:blip r:embed="rId2"/>
          <a:stretch>
            <a:fillRect/>
          </a:stretch>
        </p:blipFill>
        <p:spPr>
          <a:xfrm>
            <a:off x="3055333" y="678224"/>
            <a:ext cx="5860618" cy="5242110"/>
          </a:xfrm>
          <a:prstGeom prst="rect">
            <a:avLst/>
          </a:prstGeom>
        </p:spPr>
      </p:pic>
      <p:sp>
        <p:nvSpPr>
          <p:cNvPr id="9" name="Text Box 5"/>
          <p:cNvSpPr txBox="1">
            <a:spLocks noChangeArrowheads="1"/>
          </p:cNvSpPr>
          <p:nvPr/>
        </p:nvSpPr>
        <p:spPr bwMode="auto">
          <a:xfrm>
            <a:off x="333500" y="1559998"/>
            <a:ext cx="26393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t>Prediction market on the outcomes of the Reproducibility Project: Psychology</a:t>
            </a:r>
          </a:p>
          <a:p>
            <a:pPr eaLnBrk="1" hangingPunct="1">
              <a:spcBef>
                <a:spcPct val="50000"/>
              </a:spcBef>
            </a:pPr>
            <a:endParaRPr lang="en-US" dirty="0"/>
          </a:p>
          <a:p>
            <a:pPr eaLnBrk="1" hangingPunct="1">
              <a:spcBef>
                <a:spcPct val="50000"/>
              </a:spcBef>
            </a:pPr>
            <a:r>
              <a:rPr lang="en-US" dirty="0" smtClean="0"/>
              <a:t>Successful replications are shown in black, unsuccessful replications in red.</a:t>
            </a:r>
            <a:endParaRPr lang="en-US" dirty="0"/>
          </a:p>
        </p:txBody>
      </p:sp>
    </p:spTree>
    <p:extLst>
      <p:ext uri="{BB962C8B-B14F-4D97-AF65-F5344CB8AC3E}">
        <p14:creationId xmlns:p14="http://schemas.microsoft.com/office/powerpoint/2010/main" val="19736170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C:\Documents and Settings\psmrm\Desktop\Bias 1b.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426541"/>
            <a:ext cx="86883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C:\Documents and Settings\psmrm\Desktop\Bias2b.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44" y="5029797"/>
            <a:ext cx="88042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55719" y="2810573"/>
            <a:ext cx="3440112" cy="827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659206" y="5015509"/>
            <a:ext cx="3440113" cy="827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descr="C:\Documents and Settings\psmrm\Desktop\Bias2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56" y="3796559"/>
            <a:ext cx="8465438" cy="100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ocuments and Settings\psmrm\Desktop\Bias1a.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32" y="556313"/>
            <a:ext cx="7715950" cy="167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229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9" y="1067842"/>
            <a:ext cx="8914904" cy="11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21663" y="1515181"/>
            <a:ext cx="1350324" cy="318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71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2806700"/>
            <a:ext cx="45910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4" descr="C:\Documents and Settings\psmrm\Desktop\Cli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00" y="4516438"/>
            <a:ext cx="45910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3713163"/>
            <a:ext cx="33289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4627563"/>
            <a:ext cx="3362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V="1">
            <a:off x="3684588" y="4246563"/>
            <a:ext cx="574675"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049237" y="2409860"/>
            <a:ext cx="9752" cy="1284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064000" y="3182938"/>
            <a:ext cx="1084263" cy="327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784975" y="5276850"/>
            <a:ext cx="1082675" cy="327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115319" y="1797454"/>
            <a:ext cx="1350324" cy="318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944428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dirty="0"/>
              <a:t>Questionable Practices</a:t>
            </a:r>
            <a:endParaRPr lang="en-GB" dirty="0" smtClean="0"/>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288" y="3832225"/>
            <a:ext cx="4319587"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238625" y="4335463"/>
            <a:ext cx="1260475" cy="327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418138" y="3973513"/>
            <a:ext cx="1260475" cy="327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81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4119563"/>
            <a:ext cx="23717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V="1">
            <a:off x="3059113" y="4622800"/>
            <a:ext cx="1036637" cy="7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1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15" y="1456150"/>
            <a:ext cx="69310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025" y="2297113"/>
            <a:ext cx="18700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H="1" flipV="1">
            <a:off x="6100763" y="2592388"/>
            <a:ext cx="576262"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5607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freedomincbook.com/wp-content/uploads/2010/02/fooled-by-randomn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146" y="664526"/>
            <a:ext cx="5043854" cy="5043854"/>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4"/>
          <p:cNvSpPr>
            <a:spLocks noChangeArrowheads="1"/>
          </p:cNvSpPr>
          <p:nvPr/>
        </p:nvSpPr>
        <p:spPr bwMode="auto">
          <a:xfrm>
            <a:off x="261083" y="1467372"/>
            <a:ext cx="4342485" cy="341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lvl="1">
              <a:spcBef>
                <a:spcPct val="20000"/>
              </a:spcBef>
            </a:pPr>
            <a:r>
              <a:rPr lang="en-GB" sz="2400" dirty="0"/>
              <a:t>“Scientists may be in the business of laughing at their predecessors, but owing to an array of human mental dispositions, few realize that someone will laugh at their beliefs in the (disappointingly near) future”</a:t>
            </a:r>
          </a:p>
        </p:txBody>
      </p:sp>
      <p:sp>
        <p:nvSpPr>
          <p:cNvPr id="10245" name="Text Box 7"/>
          <p:cNvSpPr txBox="1">
            <a:spLocks noChangeArrowheads="1"/>
          </p:cNvSpPr>
          <p:nvPr/>
        </p:nvSpPr>
        <p:spPr bwMode="auto">
          <a:xfrm>
            <a:off x="0" y="5632450"/>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Taleb</a:t>
            </a:r>
            <a:r>
              <a:rPr lang="en-US" sz="1400">
                <a:cs typeface="Arial" charset="0"/>
              </a:rPr>
              <a:t> (2007). Fooled by Randomness.</a:t>
            </a:r>
            <a:endParaRPr lang="en-US" sz="1400"/>
          </a:p>
        </p:txBody>
      </p:sp>
    </p:spTree>
    <p:extLst>
      <p:ext uri="{BB962C8B-B14F-4D97-AF65-F5344CB8AC3E}">
        <p14:creationId xmlns:p14="http://schemas.microsoft.com/office/powerpoint/2010/main" val="4341502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i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38" y="951860"/>
            <a:ext cx="8672880" cy="4574944"/>
          </a:xfrm>
          <a:prstGeom prst="rect">
            <a:avLst/>
          </a:prstGeom>
        </p:spPr>
      </p:pic>
    </p:spTree>
    <p:extLst>
      <p:ext uri="{BB962C8B-B14F-4D97-AF65-F5344CB8AC3E}">
        <p14:creationId xmlns:p14="http://schemas.microsoft.com/office/powerpoint/2010/main" val="41061109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842963" y="3500311"/>
            <a:ext cx="7467600" cy="1657350"/>
          </a:xfrm>
        </p:spPr>
        <p:txBody>
          <a:bodyPr/>
          <a:lstStyle/>
          <a:p>
            <a:pPr marL="179388" lvl="1" indent="0">
              <a:buFontTx/>
              <a:buNone/>
            </a:pPr>
            <a:r>
              <a:rPr lang="en-GB" sz="2400" dirty="0" smtClean="0"/>
              <a:t>“Certain features of the working environment of science may have unexpected and potentially detrimental effects on the ethical dimensions of scientists’ work”</a:t>
            </a:r>
          </a:p>
          <a:p>
            <a:pPr marL="0" indent="0"/>
            <a:endParaRPr lang="en-GB" dirty="0" smtClean="0"/>
          </a:p>
        </p:txBody>
      </p:sp>
      <p:sp>
        <p:nvSpPr>
          <p:cNvPr id="38916"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Martinson et al. (2005). Nature, 435, 737-738.</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76" y="911664"/>
            <a:ext cx="8471647" cy="204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126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48" y="1369279"/>
            <a:ext cx="4163052" cy="40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0" y="5667200"/>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err="1"/>
              <a:t>Neuroskeptic</a:t>
            </a:r>
            <a:r>
              <a:rPr lang="en-US" sz="1400" dirty="0"/>
              <a:t> (2012). </a:t>
            </a:r>
            <a:r>
              <a:rPr lang="en-US" sz="1400" dirty="0" err="1"/>
              <a:t>Perspect</a:t>
            </a:r>
            <a:r>
              <a:rPr lang="en-US" sz="1400" dirty="0"/>
              <a:t> </a:t>
            </a:r>
            <a:r>
              <a:rPr lang="en-US" sz="1400" dirty="0" err="1"/>
              <a:t>Psychol</a:t>
            </a:r>
            <a:r>
              <a:rPr lang="en-US" sz="1400" dirty="0"/>
              <a:t> </a:t>
            </a:r>
            <a:r>
              <a:rPr lang="en-US" sz="1400" dirty="0" err="1"/>
              <a:t>Sci</a:t>
            </a:r>
            <a:r>
              <a:rPr lang="en-US" sz="1400" dirty="0"/>
              <a:t>, 7, 643-644.</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605" y="1026995"/>
            <a:ext cx="3667195" cy="431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1488" y="1940821"/>
            <a:ext cx="1250461" cy="307777"/>
          </a:xfrm>
          <a:prstGeom prst="rect">
            <a:avLst/>
          </a:prstGeom>
          <a:solidFill>
            <a:schemeClr val="bg1"/>
          </a:solidFill>
        </p:spPr>
        <p:txBody>
          <a:bodyPr wrap="square" rtlCol="0">
            <a:spAutoFit/>
          </a:bodyPr>
          <a:lstStyle/>
          <a:p>
            <a:r>
              <a:rPr lang="en-US" sz="1400" dirty="0" smtClean="0"/>
              <a:t>(</a:t>
            </a:r>
            <a:r>
              <a:rPr lang="en-US" sz="1400" dirty="0" err="1" smtClean="0"/>
              <a:t>i</a:t>
            </a:r>
            <a:r>
              <a:rPr lang="en-US" sz="1400" dirty="0" smtClean="0"/>
              <a:t>) Limbo</a:t>
            </a:r>
            <a:endParaRPr lang="en-US" sz="1400" dirty="0"/>
          </a:p>
        </p:txBody>
      </p:sp>
      <p:sp>
        <p:nvSpPr>
          <p:cNvPr id="8" name="TextBox 7"/>
          <p:cNvSpPr txBox="1"/>
          <p:nvPr/>
        </p:nvSpPr>
        <p:spPr>
          <a:xfrm>
            <a:off x="2991990" y="2301629"/>
            <a:ext cx="1397651" cy="307777"/>
          </a:xfrm>
          <a:prstGeom prst="rect">
            <a:avLst/>
          </a:prstGeom>
          <a:solidFill>
            <a:schemeClr val="bg1"/>
          </a:solidFill>
        </p:spPr>
        <p:txBody>
          <a:bodyPr wrap="square" rtlCol="0">
            <a:spAutoFit/>
          </a:bodyPr>
          <a:lstStyle/>
          <a:p>
            <a:r>
              <a:rPr lang="en-US" sz="1400" dirty="0" smtClean="0"/>
              <a:t>(ii) Overselling</a:t>
            </a:r>
            <a:endParaRPr lang="en-US" sz="1400" dirty="0"/>
          </a:p>
        </p:txBody>
      </p:sp>
      <p:sp>
        <p:nvSpPr>
          <p:cNvPr id="9" name="TextBox 8"/>
          <p:cNvSpPr txBox="1"/>
          <p:nvPr/>
        </p:nvSpPr>
        <p:spPr>
          <a:xfrm>
            <a:off x="2857827" y="2662441"/>
            <a:ext cx="2489200" cy="307777"/>
          </a:xfrm>
          <a:prstGeom prst="rect">
            <a:avLst/>
          </a:prstGeom>
          <a:solidFill>
            <a:schemeClr val="bg1"/>
          </a:solidFill>
        </p:spPr>
        <p:txBody>
          <a:bodyPr wrap="square" rtlCol="0">
            <a:spAutoFit/>
          </a:bodyPr>
          <a:lstStyle/>
          <a:p>
            <a:r>
              <a:rPr lang="en-US" sz="1400" dirty="0" smtClean="0"/>
              <a:t>(iii) Post-hoc storytelling</a:t>
            </a:r>
            <a:endParaRPr lang="en-US" sz="1400" dirty="0"/>
          </a:p>
        </p:txBody>
      </p:sp>
      <p:sp>
        <p:nvSpPr>
          <p:cNvPr id="10" name="TextBox 9"/>
          <p:cNvSpPr txBox="1"/>
          <p:nvPr/>
        </p:nvSpPr>
        <p:spPr>
          <a:xfrm>
            <a:off x="2783540" y="3048754"/>
            <a:ext cx="1861363" cy="307777"/>
          </a:xfrm>
          <a:prstGeom prst="rect">
            <a:avLst/>
          </a:prstGeom>
          <a:solidFill>
            <a:schemeClr val="bg1"/>
          </a:solidFill>
        </p:spPr>
        <p:txBody>
          <a:bodyPr wrap="square" rtlCol="0">
            <a:spAutoFit/>
          </a:bodyPr>
          <a:lstStyle/>
          <a:p>
            <a:r>
              <a:rPr lang="en-US" sz="1400" dirty="0" smtClean="0"/>
              <a:t>(iv) P-value fishing</a:t>
            </a:r>
            <a:endParaRPr lang="en-US" sz="1400" dirty="0"/>
          </a:p>
        </p:txBody>
      </p:sp>
      <p:sp>
        <p:nvSpPr>
          <p:cNvPr id="11" name="TextBox 10"/>
          <p:cNvSpPr txBox="1"/>
          <p:nvPr/>
        </p:nvSpPr>
        <p:spPr>
          <a:xfrm>
            <a:off x="2635086" y="3377549"/>
            <a:ext cx="2099734" cy="307777"/>
          </a:xfrm>
          <a:prstGeom prst="rect">
            <a:avLst/>
          </a:prstGeom>
          <a:solidFill>
            <a:schemeClr val="bg1"/>
          </a:solidFill>
        </p:spPr>
        <p:txBody>
          <a:bodyPr wrap="square" rtlCol="0">
            <a:spAutoFit/>
          </a:bodyPr>
          <a:lstStyle/>
          <a:p>
            <a:r>
              <a:rPr lang="en-US" sz="1400" dirty="0" smtClean="0"/>
              <a:t>(</a:t>
            </a:r>
            <a:r>
              <a:rPr lang="en-US" sz="1400" dirty="0"/>
              <a:t>v</a:t>
            </a:r>
            <a:r>
              <a:rPr lang="en-US" sz="1400" dirty="0" smtClean="0"/>
              <a:t>) Creative outliers</a:t>
            </a:r>
            <a:endParaRPr lang="en-US" sz="1400" dirty="0"/>
          </a:p>
        </p:txBody>
      </p:sp>
      <p:sp>
        <p:nvSpPr>
          <p:cNvPr id="12" name="TextBox 11"/>
          <p:cNvSpPr txBox="1"/>
          <p:nvPr/>
        </p:nvSpPr>
        <p:spPr>
          <a:xfrm>
            <a:off x="2545170" y="3729239"/>
            <a:ext cx="1839221" cy="307777"/>
          </a:xfrm>
          <a:prstGeom prst="rect">
            <a:avLst/>
          </a:prstGeom>
          <a:solidFill>
            <a:schemeClr val="bg1"/>
          </a:solidFill>
        </p:spPr>
        <p:txBody>
          <a:bodyPr wrap="square" rtlCol="0">
            <a:spAutoFit/>
          </a:bodyPr>
          <a:lstStyle/>
          <a:p>
            <a:r>
              <a:rPr lang="en-US" sz="1400" dirty="0" smtClean="0"/>
              <a:t>(vi) Plagiarism</a:t>
            </a:r>
            <a:endParaRPr lang="en-US" sz="1400" dirty="0"/>
          </a:p>
        </p:txBody>
      </p:sp>
      <p:sp>
        <p:nvSpPr>
          <p:cNvPr id="13" name="TextBox 12"/>
          <p:cNvSpPr txBox="1"/>
          <p:nvPr/>
        </p:nvSpPr>
        <p:spPr>
          <a:xfrm>
            <a:off x="2505547" y="4067907"/>
            <a:ext cx="2347220" cy="307777"/>
          </a:xfrm>
          <a:prstGeom prst="rect">
            <a:avLst/>
          </a:prstGeom>
          <a:solidFill>
            <a:schemeClr val="bg1"/>
          </a:solidFill>
        </p:spPr>
        <p:txBody>
          <a:bodyPr wrap="square" rtlCol="0">
            <a:spAutoFit/>
          </a:bodyPr>
          <a:lstStyle/>
          <a:p>
            <a:r>
              <a:rPr lang="en-US" sz="1400" dirty="0" smtClean="0"/>
              <a:t>(viii) Non-publication</a:t>
            </a:r>
            <a:endParaRPr lang="en-US" sz="1400" dirty="0"/>
          </a:p>
        </p:txBody>
      </p:sp>
      <p:sp>
        <p:nvSpPr>
          <p:cNvPr id="14" name="TextBox 13"/>
          <p:cNvSpPr txBox="1"/>
          <p:nvPr/>
        </p:nvSpPr>
        <p:spPr>
          <a:xfrm>
            <a:off x="2406048" y="4426661"/>
            <a:ext cx="2334195" cy="307777"/>
          </a:xfrm>
          <a:prstGeom prst="rect">
            <a:avLst/>
          </a:prstGeom>
          <a:solidFill>
            <a:schemeClr val="bg1"/>
          </a:solidFill>
        </p:spPr>
        <p:txBody>
          <a:bodyPr wrap="square" rtlCol="0">
            <a:spAutoFit/>
          </a:bodyPr>
          <a:lstStyle/>
          <a:p>
            <a:r>
              <a:rPr lang="en-US" sz="1400" dirty="0" smtClean="0"/>
              <a:t>(viii) Partial publication</a:t>
            </a:r>
            <a:endParaRPr lang="en-US" sz="1400" dirty="0"/>
          </a:p>
        </p:txBody>
      </p:sp>
      <p:sp>
        <p:nvSpPr>
          <p:cNvPr id="15" name="TextBox 14"/>
          <p:cNvSpPr txBox="1"/>
          <p:nvPr/>
        </p:nvSpPr>
        <p:spPr>
          <a:xfrm>
            <a:off x="2166164" y="4777805"/>
            <a:ext cx="2464451" cy="307777"/>
          </a:xfrm>
          <a:prstGeom prst="rect">
            <a:avLst/>
          </a:prstGeom>
          <a:solidFill>
            <a:schemeClr val="bg1"/>
          </a:solidFill>
        </p:spPr>
        <p:txBody>
          <a:bodyPr wrap="square" rtlCol="0">
            <a:spAutoFit/>
          </a:bodyPr>
          <a:lstStyle/>
          <a:p>
            <a:r>
              <a:rPr lang="en-US" sz="1400" dirty="0" smtClean="0"/>
              <a:t>(ix) Falsification</a:t>
            </a:r>
            <a:endParaRPr lang="en-US" sz="1400" dirty="0"/>
          </a:p>
        </p:txBody>
      </p:sp>
    </p:spTree>
    <p:extLst>
      <p:ext uri="{BB962C8B-B14F-4D97-AF65-F5344CB8AC3E}">
        <p14:creationId xmlns:p14="http://schemas.microsoft.com/office/powerpoint/2010/main" val="797214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4"/>
          <p:cNvSpPr txBox="1">
            <a:spLocks noChangeArrowheads="1"/>
          </p:cNvSpPr>
          <p:nvPr/>
        </p:nvSpPr>
        <p:spPr bwMode="auto">
          <a:xfrm>
            <a:off x="0" y="5624513"/>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400" dirty="0"/>
              <a:t>http://blogs.discovermagazine.com/neuroskeptic/2013/10/16/the-f-problem</a:t>
            </a:r>
          </a:p>
        </p:txBody>
      </p:sp>
      <p:sp>
        <p:nvSpPr>
          <p:cNvPr id="2" name="AutoShape 2" descr="undefin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39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125" y="1473821"/>
            <a:ext cx="4678233" cy="4114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53" y="1212507"/>
            <a:ext cx="2838390" cy="3973746"/>
          </a:xfrm>
          <a:prstGeom prst="rect">
            <a:avLst/>
          </a:prstGeom>
        </p:spPr>
      </p:pic>
    </p:spTree>
    <p:extLst>
      <p:ext uri="{BB962C8B-B14F-4D97-AF65-F5344CB8AC3E}">
        <p14:creationId xmlns:p14="http://schemas.microsoft.com/office/powerpoint/2010/main" val="27265341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6584</TotalTime>
  <Words>866</Words>
  <Application>Microsoft Macintosh PowerPoint</Application>
  <PresentationFormat>On-screen Show (4:3)</PresentationFormat>
  <Paragraphs>127</Paragraphs>
  <Slides>42</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Clarity</vt:lpstr>
      <vt:lpstr>Worksheet</vt:lpstr>
      <vt:lpstr>Chart</vt:lpstr>
      <vt:lpstr>Open science and research reproducibility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Incentive Structures</vt:lpstr>
      <vt:lpstr>Incentive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Beyond Replication…</vt:lpstr>
      <vt:lpstr>Pre-registration of study protocols…</vt:lpstr>
      <vt:lpstr>Sharing research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Questionable Practices</vt:lpstr>
    </vt:vector>
  </TitlesOfParts>
  <Company>Newcastle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ALSPAC</dc:title>
  <dc:creator>Kate Potter</dc:creator>
  <cp:lastModifiedBy>Marcus Munafo</cp:lastModifiedBy>
  <cp:revision>251</cp:revision>
  <cp:lastPrinted>2015-01-13T10:42:44Z</cp:lastPrinted>
  <dcterms:created xsi:type="dcterms:W3CDTF">2013-05-16T09:10:17Z</dcterms:created>
  <dcterms:modified xsi:type="dcterms:W3CDTF">2018-04-02T20:00:06Z</dcterms:modified>
</cp:coreProperties>
</file>